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72" r:id="rId4"/>
    <p:sldId id="271" r:id="rId5"/>
    <p:sldId id="268" r:id="rId6"/>
    <p:sldId id="287" r:id="rId7"/>
    <p:sldId id="274" r:id="rId8"/>
    <p:sldId id="265" r:id="rId9"/>
    <p:sldId id="266" r:id="rId10"/>
    <p:sldId id="273" r:id="rId11"/>
    <p:sldId id="282" r:id="rId12"/>
    <p:sldId id="283" r:id="rId13"/>
    <p:sldId id="284" r:id="rId14"/>
    <p:sldId id="286" r:id="rId15"/>
    <p:sldId id="267" r:id="rId16"/>
    <p:sldId id="279" r:id="rId17"/>
    <p:sldId id="280" r:id="rId18"/>
    <p:sldId id="288" r:id="rId19"/>
    <p:sldId id="289" r:id="rId20"/>
    <p:sldId id="281" r:id="rId21"/>
    <p:sldId id="278" r:id="rId22"/>
    <p:sldId id="270" r:id="rId23"/>
    <p:sldId id="290" r:id="rId24"/>
    <p:sldId id="291" r:id="rId25"/>
    <p:sldId id="292" r:id="rId26"/>
    <p:sldId id="264" r:id="rId27"/>
  </p:sldIdLst>
  <p:sldSz cx="18288000" cy="10287000"/>
  <p:notesSz cx="10287000" cy="18288000"/>
  <p:embeddedFontLst>
    <p:embeddedFont>
      <p:font typeface="나눔스퀘어_ac 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도현" panose="020B0600000101010101" pitchFamily="50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2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952EE-8D87-435A-8B08-1F4B3363A343}" v="23" dt="2024-02-10T15:08:43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8" autoAdjust="0"/>
    <p:restoredTop sz="95026" autoAdjust="0"/>
  </p:normalViewPr>
  <p:slideViewPr>
    <p:cSldViewPr>
      <p:cViewPr varScale="1">
        <p:scale>
          <a:sx n="26" d="100"/>
          <a:sy n="26" d="100"/>
        </p:scale>
        <p:origin x="14" y="5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KUBIG%20contest\loss&#48320;&#54868;&#44536;&#47000;&#54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Sheet1!$K$1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8575" cap="rnd">
              <a:solidFill>
                <a:srgbClr val="900020"/>
              </a:solidFill>
              <a:round/>
            </a:ln>
            <a:effectLst/>
          </c:spPr>
          <c:marker>
            <c:symbol val="none"/>
          </c:marker>
          <c:cat>
            <c:numRef>
              <c:f>Sheet1!$J$2:$J$14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Sheet1!$K$2:$K$14</c:f>
              <c:numCache>
                <c:formatCode>0.0000</c:formatCode>
                <c:ptCount val="13"/>
                <c:pt idx="0">
                  <c:v>3.1707326923076926</c:v>
                </c:pt>
                <c:pt idx="1">
                  <c:v>2.921477358490566</c:v>
                </c:pt>
                <c:pt idx="2">
                  <c:v>2.7340716981132069</c:v>
                </c:pt>
                <c:pt idx="3">
                  <c:v>2.6504822776280319</c:v>
                </c:pt>
                <c:pt idx="4">
                  <c:v>2.5668928571428569</c:v>
                </c:pt>
                <c:pt idx="5">
                  <c:v>2.4917169811320754</c:v>
                </c:pt>
                <c:pt idx="6">
                  <c:v>2.4830320754716975</c:v>
                </c:pt>
                <c:pt idx="7">
                  <c:v>2.4170826923076922</c:v>
                </c:pt>
                <c:pt idx="8">
                  <c:v>2.4140207547169812</c:v>
                </c:pt>
                <c:pt idx="9">
                  <c:v>2.361134615384616</c:v>
                </c:pt>
                <c:pt idx="10">
                  <c:v>2.3712528301886797</c:v>
                </c:pt>
                <c:pt idx="11">
                  <c:v>2.3207943396226414</c:v>
                </c:pt>
                <c:pt idx="12">
                  <c:v>2.281396153846154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81-4CFA-BA31-314B4B9C6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61813792"/>
        <c:axId val="1961818592"/>
      </c:lineChart>
      <c:catAx>
        <c:axId val="1961813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pP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Epoch</a:t>
                </a:r>
                <a:endPara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961818592"/>
        <c:crosses val="autoZero"/>
        <c:auto val="1"/>
        <c:lblAlgn val="ctr"/>
        <c:lblOffset val="100"/>
        <c:tickMarkSkip val="1"/>
        <c:noMultiLvlLbl val="0"/>
      </c:catAx>
      <c:valAx>
        <c:axId val="1961818592"/>
        <c:scaling>
          <c:orientation val="minMax"/>
          <c:max val="3.2"/>
          <c:min val="2.2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pP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Training Loss</a:t>
                </a:r>
                <a:endPara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defRPr>
              </a:pPr>
              <a:endParaRPr lang="ko-KR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9618137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2CC8D-C7DE-4DBF-9EC8-41706C272EDF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B027C-BBDA-4A51-BDBD-4F0DF8FB2A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4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B027C-BBDA-4A51-BDBD-4F0DF8FB2A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1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B027C-BBDA-4A51-BDBD-4F0DF8FB2A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6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28.png"/><Relationship Id="rId15" Type="http://schemas.openxmlformats.org/officeDocument/2006/relationships/image" Target="../media/image43.png"/><Relationship Id="rId10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9.png"/><Relationship Id="rId5" Type="http://schemas.openxmlformats.org/officeDocument/2006/relationships/image" Target="../media/image32.png"/><Relationship Id="rId10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4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46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17" Type="http://schemas.openxmlformats.org/officeDocument/2006/relationships/image" Target="../media/image50.png"/><Relationship Id="rId2" Type="http://schemas.openxmlformats.org/officeDocument/2006/relationships/image" Target="../media/image2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48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42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2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095" y="6267512"/>
            <a:ext cx="7895722" cy="35714"/>
            <a:chOff x="1215095" y="6267512"/>
            <a:chExt cx="789572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95" y="6267512"/>
              <a:ext cx="789572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333" y="6196480"/>
            <a:ext cx="4277889" cy="192857"/>
            <a:chOff x="1202333" y="6196480"/>
            <a:chExt cx="4277889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9C6879-194C-2529-FC33-0D3F8B21E4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9036018" y="6218854"/>
              <a:ext cx="135410" cy="135410"/>
              <a:chOff x="9036018" y="6218854"/>
              <a:chExt cx="135410" cy="135410"/>
            </a:xfrm>
          </p:grpSpPr>
          <p:pic>
            <p:nvPicPr>
              <p:cNvPr id="9" name="Object 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36018" y="6218854"/>
                <a:ext cx="135410" cy="135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12" name="Object 1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2926001" y="-5402501"/>
                <a:ext cx="20708572" cy="2198857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7649523" y="-320001"/>
                <a:ext cx="10354286" cy="10994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>
              <a:grpSpLocks noGrp="1" noUngrp="1" noRot="1" noMove="1" noResize="1"/>
            </p:cNvGrpSpPr>
            <p:nvPr/>
          </p:nvGrpSpPr>
          <p:grpSpPr>
            <a:xfrm>
              <a:off x="16097293" y="306072"/>
              <a:ext cx="1988992" cy="662583"/>
              <a:chOff x="16097293" y="306072"/>
              <a:chExt cx="1988992" cy="662583"/>
            </a:xfrm>
          </p:grpSpPr>
          <p:pic>
            <p:nvPicPr>
              <p:cNvPr id="16" name="Object 15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097293" y="306072"/>
                <a:ext cx="1988992" cy="662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 cstate="print"/>
            <a:srcRect l="17984" t="30008" r="47859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 cstate="print"/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 cstate="print"/>
            <a:srcRect l="15935" t="29321" r="47761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/>
            <a:srcRect t="29203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 cstate="print"/>
            <a:srcRect l="16420" t="29966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F0160-294C-FB26-AAC9-17E413D2DA91}"/>
              </a:ext>
            </a:extLst>
          </p:cNvPr>
          <p:cNvSpPr txBox="1"/>
          <p:nvPr/>
        </p:nvSpPr>
        <p:spPr>
          <a:xfrm>
            <a:off x="1096649" y="2225338"/>
            <a:ext cx="1322963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</a:t>
            </a:r>
            <a:r>
              <a:rPr lang="ko-KR" altLang="en-US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공감의</a:t>
            </a:r>
            <a:endParaRPr lang="en-US" altLang="ko-KR" sz="8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정상화</a:t>
            </a:r>
            <a:endParaRPr lang="en-US" altLang="ko-KR" sz="8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부제</a:t>
            </a:r>
            <a:r>
              <a:rPr lang="en-US" altLang="ko-KR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공감</a:t>
            </a:r>
            <a:r>
              <a:rPr lang="en-US" altLang="ko-KR" sz="7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r>
              <a:rPr lang="ko-KR" altLang="en-US" sz="7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해줬잖아</a:t>
            </a:r>
            <a:endParaRPr lang="en-US" altLang="ko-KR" sz="7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C909E-510E-5810-A213-9B5A430E2950}"/>
              </a:ext>
            </a:extLst>
          </p:cNvPr>
          <p:cNvSpPr txBox="1"/>
          <p:nvPr/>
        </p:nvSpPr>
        <p:spPr>
          <a:xfrm>
            <a:off x="1197701" y="6697475"/>
            <a:ext cx="8390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NLP Team 3 | 19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최지우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20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윤시호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20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이세은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2-1. 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F72E71-7D6A-1CD9-AF40-0748071F8327}"/>
              </a:ext>
            </a:extLst>
          </p:cNvPr>
          <p:cNvSpPr/>
          <p:nvPr/>
        </p:nvSpPr>
        <p:spPr>
          <a:xfrm>
            <a:off x="3363646" y="4588787"/>
            <a:ext cx="4147925" cy="4191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주어진 텍스트의 다음 단어를 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잘 예측할 수 있도록 학습된 언어모델 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생성에 최적화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highlight>
                <a:srgbClr val="FFFFFF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특정 작업에 특화된 학습 없이도 다양한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NLP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작업 수행 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highlight>
                <a:srgbClr val="FFFFFF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OpenAI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개발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highlight>
                <a:srgbClr val="FFFFFF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941E57B-47F6-BAFA-9494-AF9C0AA64CDA}"/>
              </a:ext>
            </a:extLst>
          </p:cNvPr>
          <p:cNvSpPr/>
          <p:nvPr/>
        </p:nvSpPr>
        <p:spPr>
          <a:xfrm>
            <a:off x="4258554" y="4305300"/>
            <a:ext cx="2362200" cy="5162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GPT-2</a:t>
            </a:r>
            <a:endParaRPr lang="ko-KR" altLang="en-US" sz="28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2E164-0BA9-C6C2-061E-F5E97CE80A87}"/>
              </a:ext>
            </a:extLst>
          </p:cNvPr>
          <p:cNvSpPr txBox="1"/>
          <p:nvPr/>
        </p:nvSpPr>
        <p:spPr>
          <a:xfrm>
            <a:off x="7785913" y="5731014"/>
            <a:ext cx="2650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부족한 한국어 성능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극복 필요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E6306B-A229-488B-F0E9-8B1AC3E27DF9}"/>
              </a:ext>
            </a:extLst>
          </p:cNvPr>
          <p:cNvSpPr txBox="1"/>
          <p:nvPr/>
        </p:nvSpPr>
        <p:spPr>
          <a:xfrm>
            <a:off x="1814914" y="2400300"/>
            <a:ext cx="14110886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GPT-2 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한국어 언어 모델인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KoGPT2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답변 생성 모델로 사용함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765DF3-3A36-B132-99ED-A1CF73D40F3C}"/>
              </a:ext>
            </a:extLst>
          </p:cNvPr>
          <p:cNvSpPr/>
          <p:nvPr/>
        </p:nvSpPr>
        <p:spPr>
          <a:xfrm>
            <a:off x="10711075" y="4588787"/>
            <a:ext cx="4147925" cy="4191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GPT-2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기반의 한국어 언어 모델</a:t>
            </a:r>
            <a:endParaRPr lang="en-US" altLang="ko-KR" sz="2000" dirty="0">
              <a:solidFill>
                <a:srgbClr val="242424"/>
              </a:solidFill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한국어로 작성된 다양한 텍스트 데이터를 학습함 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한국어 텍스트 생성에 최적화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highlight>
                <a:srgbClr val="FFFFFF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SKT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에서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CD39584-26A8-9CBE-C2F8-DD603FDE6D28}"/>
              </a:ext>
            </a:extLst>
          </p:cNvPr>
          <p:cNvSpPr/>
          <p:nvPr/>
        </p:nvSpPr>
        <p:spPr>
          <a:xfrm>
            <a:off x="11605983" y="4305300"/>
            <a:ext cx="2362200" cy="51628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KoGPT2</a:t>
            </a:r>
            <a:endParaRPr lang="ko-KR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187EF7D-595F-7444-17CF-CAE190673323}"/>
              </a:ext>
            </a:extLst>
          </p:cNvPr>
          <p:cNvCxnSpPr>
            <a:stCxn id="13" idx="3"/>
            <a:endCxn id="24" idx="1"/>
          </p:cNvCxnSpPr>
          <p:nvPr/>
        </p:nvCxnSpPr>
        <p:spPr>
          <a:xfrm>
            <a:off x="7511571" y="6684287"/>
            <a:ext cx="31995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5464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10253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2-2. Data Preprocessing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71495-2E16-5BE7-1683-A5A7F1D4515C}"/>
              </a:ext>
            </a:extLst>
          </p:cNvPr>
          <p:cNvSpPr txBox="1"/>
          <p:nvPr/>
        </p:nvSpPr>
        <p:spPr>
          <a:xfrm>
            <a:off x="1814914" y="2400300"/>
            <a:ext cx="14110886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hub 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공감형 대화 데이터셋을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Single-turn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Multi-turn 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형태로 변환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A3DC31B-4251-F9EC-8AAD-AEE7118F8DC7}"/>
              </a:ext>
            </a:extLst>
          </p:cNvPr>
          <p:cNvSpPr/>
          <p:nvPr/>
        </p:nvSpPr>
        <p:spPr>
          <a:xfrm>
            <a:off x="9627215" y="4152900"/>
            <a:ext cx="1650385" cy="7268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Single-Turn</a:t>
            </a:r>
            <a:endParaRPr lang="ko-KR" altLang="en-US" sz="20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2E164-0BA9-C6C2-061E-F5E97CE80A87}"/>
              </a:ext>
            </a:extLst>
          </p:cNvPr>
          <p:cNvSpPr txBox="1"/>
          <p:nvPr/>
        </p:nvSpPr>
        <p:spPr>
          <a:xfrm>
            <a:off x="2161600" y="3676724"/>
            <a:ext cx="538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hub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공감형 대화 데이터셋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F275F076-BEA5-1ADD-8D70-0616B912FF3E}"/>
              </a:ext>
            </a:extLst>
          </p:cNvPr>
          <p:cNvSpPr/>
          <p:nvPr/>
        </p:nvSpPr>
        <p:spPr>
          <a:xfrm>
            <a:off x="1930432" y="4164455"/>
            <a:ext cx="6051470" cy="593204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highlight>
                  <a:srgbClr val="00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highlight>
                  <a:srgbClr val="00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감정화자</a:t>
            </a:r>
            <a:r>
              <a:rPr lang="en-US" altLang="ko-KR" sz="2400" b="1" dirty="0">
                <a:solidFill>
                  <a:schemeClr val="tx1"/>
                </a:solidFill>
                <a:highlight>
                  <a:srgbClr val="00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1]</a:t>
            </a:r>
            <a:r>
              <a:rPr lang="en-US" altLang="ko-KR" sz="24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과장님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빨리 퇴근하고 싶어요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야근 작업이 끝이 없어서 너무 화가 나요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공감화자</a:t>
            </a:r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1]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아직도 야근 중인가요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highlight>
                  <a:srgbClr val="00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00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감정화자</a:t>
            </a:r>
            <a:r>
              <a:rPr lang="en-US" altLang="ko-KR" sz="2400" dirty="0">
                <a:solidFill>
                  <a:schemeClr val="tx1"/>
                </a:solidFill>
                <a:highlight>
                  <a:srgbClr val="00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2]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팀장님이 마치기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 전에 내일 아침 미팅 자료 좀 검토해 놓으라고 하셨거든요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공감화자</a:t>
            </a:r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2]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어제부터 몸살기가 있어서 고생하더니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일찍 퇴근도 못하고 고단해서 어째요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highlight>
                  <a:srgbClr val="00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>
                <a:solidFill>
                  <a:schemeClr val="tx1"/>
                </a:solidFill>
                <a:highlight>
                  <a:srgbClr val="00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감정화자</a:t>
            </a:r>
            <a:r>
              <a:rPr lang="en-US" altLang="ko-KR" sz="2400" dirty="0">
                <a:solidFill>
                  <a:schemeClr val="tx1"/>
                </a:solidFill>
                <a:highlight>
                  <a:srgbClr val="00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3]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그러니까요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퇴근하자마자 감기약을 먹고 쉬려고 했는데 머리에서 열이 솟구치는 기분이에요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공감화자</a:t>
            </a:r>
            <a:r>
              <a:rPr lang="en-US" altLang="ko-KR" sz="2400" dirty="0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3]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에구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하필 아픈 날 어째요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그것도 프로젝트 마치고 몸살이 난 건데요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직장인의 삶은 고달프네요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중략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69D30DE-EF3B-F616-AD87-F62BC8769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97366"/>
              </p:ext>
            </p:extLst>
          </p:nvPr>
        </p:nvGraphicFramePr>
        <p:xfrm>
          <a:off x="10097006" y="5069388"/>
          <a:ext cx="5510424" cy="182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1224">
                  <a:extLst>
                    <a:ext uri="{9D8B030D-6E8A-4147-A177-3AD203B41FA5}">
                      <a16:colId xmlns:a16="http://schemas.microsoft.com/office/drawing/2014/main" val="20257593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46325046"/>
                    </a:ext>
                  </a:extLst>
                </a:gridCol>
              </a:tblGrid>
              <a:tr h="350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Input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Output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633836"/>
                  </a:ext>
                </a:extLst>
              </a:tr>
              <a:tr h="4869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감정화자</a:t>
                      </a:r>
                      <a:r>
                        <a:rPr lang="en-US" altLang="ko-KR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highlight>
                          <a:srgbClr val="00FFFF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공감화자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highlight>
                          <a:srgbClr val="FFFF00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854758"/>
                  </a:ext>
                </a:extLst>
              </a:tr>
              <a:tr h="4869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감정화자</a:t>
                      </a:r>
                      <a:r>
                        <a:rPr lang="en-US" altLang="ko-KR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dirty="0">
                        <a:highlight>
                          <a:srgbClr val="00FFFF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공감화자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dirty="0">
                        <a:highlight>
                          <a:srgbClr val="FFFF00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707465"/>
                  </a:ext>
                </a:extLst>
              </a:tr>
              <a:tr h="4869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감정화자</a:t>
                      </a:r>
                      <a:r>
                        <a:rPr lang="en-US" altLang="ko-KR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dirty="0">
                        <a:highlight>
                          <a:srgbClr val="00FFFF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공감화자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dirty="0">
                        <a:highlight>
                          <a:srgbClr val="FFFF00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123363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636656-30B1-71B5-FDDA-F1664A2F8C26}"/>
              </a:ext>
            </a:extLst>
          </p:cNvPr>
          <p:cNvSpPr/>
          <p:nvPr/>
        </p:nvSpPr>
        <p:spPr>
          <a:xfrm>
            <a:off x="9627214" y="7353300"/>
            <a:ext cx="1650385" cy="7268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Multi-Turn</a:t>
            </a:r>
            <a:endParaRPr lang="ko-KR" altLang="en-US" sz="20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49D7F41-7BB7-9E8F-EF14-CB8D7A1D0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130816"/>
              </p:ext>
            </p:extLst>
          </p:nvPr>
        </p:nvGraphicFramePr>
        <p:xfrm>
          <a:off x="10102793" y="8272345"/>
          <a:ext cx="5510424" cy="1404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1224">
                  <a:extLst>
                    <a:ext uri="{9D8B030D-6E8A-4147-A177-3AD203B41FA5}">
                      <a16:colId xmlns:a16="http://schemas.microsoft.com/office/drawing/2014/main" val="20257593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46325046"/>
                    </a:ext>
                  </a:extLst>
                </a:gridCol>
              </a:tblGrid>
              <a:tr h="3313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Input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Output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633836"/>
                  </a:ext>
                </a:extLst>
              </a:tr>
              <a:tr h="5194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감정화자</a:t>
                      </a:r>
                      <a:r>
                        <a:rPr lang="en-US" altLang="ko-KR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&lt;/s&gt; </a:t>
                      </a:r>
                      <a:r>
                        <a:rPr lang="ko-KR" altLang="en-US" dirty="0" err="1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공감화자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&lt;/s&gt; </a:t>
                      </a:r>
                      <a:r>
                        <a:rPr lang="ko-KR" altLang="en-US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감정화자</a:t>
                      </a:r>
                      <a:r>
                        <a:rPr lang="en-US" altLang="ko-KR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dirty="0">
                        <a:highlight>
                          <a:srgbClr val="00FFFF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공감화자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dirty="0">
                        <a:highlight>
                          <a:srgbClr val="FFFF00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854758"/>
                  </a:ext>
                </a:extLst>
              </a:tr>
              <a:tr h="519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감정화자</a:t>
                      </a:r>
                      <a:r>
                        <a:rPr lang="en-US" altLang="ko-KR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&lt;/s&gt; </a:t>
                      </a:r>
                      <a:r>
                        <a:rPr lang="ko-KR" altLang="en-US" dirty="0" err="1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공감화자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&lt;/s&gt; </a:t>
                      </a:r>
                      <a:r>
                        <a:rPr lang="ko-KR" altLang="en-US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감정화자</a:t>
                      </a:r>
                      <a:r>
                        <a:rPr lang="en-US" altLang="ko-KR" dirty="0">
                          <a:highlight>
                            <a:srgbClr val="00FFFF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dirty="0">
                        <a:highlight>
                          <a:srgbClr val="00FFFF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공감화자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dirty="0">
                        <a:highlight>
                          <a:srgbClr val="FFFF00"/>
                        </a:highlight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70746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EB80202-A6A6-9BCD-0247-E7CD4BF240EC}"/>
              </a:ext>
            </a:extLst>
          </p:cNvPr>
          <p:cNvSpPr txBox="1"/>
          <p:nvPr/>
        </p:nvSpPr>
        <p:spPr>
          <a:xfrm>
            <a:off x="11423608" y="4191422"/>
            <a:ext cx="503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대화를 독립적인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input-output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쌍으로 분리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→ 대화의 맥락을 고려하지 않음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D5CF3-48E0-5FFB-4D84-5DD8BAA67921}"/>
              </a:ext>
            </a:extLst>
          </p:cNvPr>
          <p:cNvSpPr txBox="1"/>
          <p:nvPr/>
        </p:nvSpPr>
        <p:spPr>
          <a:xfrm>
            <a:off x="11423608" y="7387919"/>
            <a:ext cx="465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연속된 대화를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사용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대화의 맥락을 고려함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순서도: 병합 25">
            <a:extLst>
              <a:ext uri="{FF2B5EF4-FFF2-40B4-BE49-F238E27FC236}">
                <a16:creationId xmlns:a16="http://schemas.microsoft.com/office/drawing/2014/main" id="{971A64EC-A33C-A588-7601-136025F98EE7}"/>
              </a:ext>
            </a:extLst>
          </p:cNvPr>
          <p:cNvSpPr/>
          <p:nvPr/>
        </p:nvSpPr>
        <p:spPr>
          <a:xfrm rot="16200000">
            <a:off x="7223391" y="6249976"/>
            <a:ext cx="3255685" cy="890333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718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10253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2-3. Train &amp; Evaluation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71495-2E16-5BE7-1683-A5A7F1D4515C}"/>
              </a:ext>
            </a:extLst>
          </p:cNvPr>
          <p:cNvSpPr txBox="1"/>
          <p:nvPr/>
        </p:nvSpPr>
        <p:spPr>
          <a:xfrm>
            <a:off x="1814914" y="2400300"/>
            <a:ext cx="14110886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KoGPT2 Model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Tokenizer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불러와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Hyperparameter 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 후 모델 학습 진행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A3DC31B-4251-F9EC-8AAD-AEE7118F8DC7}"/>
              </a:ext>
            </a:extLst>
          </p:cNvPr>
          <p:cNvSpPr/>
          <p:nvPr/>
        </p:nvSpPr>
        <p:spPr>
          <a:xfrm>
            <a:off x="3233646" y="3695700"/>
            <a:ext cx="4419600" cy="10252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HuggingFace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등록된</a:t>
            </a:r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KoGPT2 Model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Tokenizer</a:t>
            </a:r>
            <a:endParaRPr lang="ko-KR" altLang="en-US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85228-F84D-C67E-7B95-3ADBA74C0262}"/>
              </a:ext>
            </a:extLst>
          </p:cNvPr>
          <p:cNvSpPr txBox="1"/>
          <p:nvPr/>
        </p:nvSpPr>
        <p:spPr>
          <a:xfrm>
            <a:off x="5574910" y="5039218"/>
            <a:ext cx="125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load</a:t>
            </a: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D8CAE9C1-3B2E-B6CC-82E7-DDCBD7CC7A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477830"/>
              </p:ext>
            </p:extLst>
          </p:nvPr>
        </p:nvGraphicFramePr>
        <p:xfrm>
          <a:off x="9288821" y="4751003"/>
          <a:ext cx="6767336" cy="493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FEA34EF-07C1-4906-6BE5-343A8D6EB3D2}"/>
              </a:ext>
            </a:extLst>
          </p:cNvPr>
          <p:cNvSpPr txBox="1"/>
          <p:nvPr/>
        </p:nvSpPr>
        <p:spPr>
          <a:xfrm>
            <a:off x="9186288" y="3802353"/>
            <a:ext cx="7272912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증가할수록 </a:t>
            </a:r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Training Loss 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감소함</a:t>
            </a:r>
          </a:p>
        </p:txBody>
      </p:sp>
      <p:pic>
        <p:nvPicPr>
          <p:cNvPr id="1026" name="Picture 2" descr="huggingface] 허깅페이스에 모델 업로드하기">
            <a:extLst>
              <a:ext uri="{FF2B5EF4-FFF2-40B4-BE49-F238E27FC236}">
                <a16:creationId xmlns:a16="http://schemas.microsoft.com/office/drawing/2014/main" id="{6186C821-EB4B-4E49-FD66-01D909663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2" t="12811" r="15935" b="12155"/>
          <a:stretch/>
        </p:blipFill>
        <p:spPr bwMode="auto">
          <a:xfrm>
            <a:off x="2849021" y="3857323"/>
            <a:ext cx="797161" cy="73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BD15B08-005D-630F-1AA1-CC1F82E9F124}"/>
              </a:ext>
            </a:extLst>
          </p:cNvPr>
          <p:cNvSpPr/>
          <p:nvPr/>
        </p:nvSpPr>
        <p:spPr>
          <a:xfrm>
            <a:off x="3380801" y="6171430"/>
            <a:ext cx="4086799" cy="17914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 : 13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 Size : 32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 : </a:t>
            </a:r>
            <a:r>
              <a:rPr lang="en-US" altLang="ko-KR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AdamW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b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감쇠가 적용된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Adam)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B95D6FB-7BCE-0A31-1485-6D78EAFF9626}"/>
              </a:ext>
            </a:extLst>
          </p:cNvPr>
          <p:cNvSpPr/>
          <p:nvPr/>
        </p:nvSpPr>
        <p:spPr>
          <a:xfrm>
            <a:off x="3756609" y="5752138"/>
            <a:ext cx="3364165" cy="6372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Hyperparameter 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23F02B-14B1-11DC-74AF-3FAD7B43C968}"/>
              </a:ext>
            </a:extLst>
          </p:cNvPr>
          <p:cNvCxnSpPr>
            <a:stCxn id="18" idx="2"/>
            <a:endCxn id="27" idx="0"/>
          </p:cNvCxnSpPr>
          <p:nvPr/>
        </p:nvCxnSpPr>
        <p:spPr>
          <a:xfrm flipH="1">
            <a:off x="5438692" y="4720912"/>
            <a:ext cx="4754" cy="1031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173BBD9-3030-2560-05E4-58769C428BD9}"/>
              </a:ext>
            </a:extLst>
          </p:cNvPr>
          <p:cNvSpPr/>
          <p:nvPr/>
        </p:nvSpPr>
        <p:spPr>
          <a:xfrm>
            <a:off x="3756609" y="8989903"/>
            <a:ext cx="3364165" cy="6372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Training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72540B5-2E03-7C44-86E5-A61E1DFB46E3}"/>
              </a:ext>
            </a:extLst>
          </p:cNvPr>
          <p:cNvCxnSpPr/>
          <p:nvPr/>
        </p:nvCxnSpPr>
        <p:spPr>
          <a:xfrm flipH="1">
            <a:off x="5438692" y="7979283"/>
            <a:ext cx="4754" cy="1031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9B60307-2459-A020-4519-324CDDA314B3}"/>
              </a:ext>
            </a:extLst>
          </p:cNvPr>
          <p:cNvSpPr txBox="1"/>
          <p:nvPr/>
        </p:nvSpPr>
        <p:spPr>
          <a:xfrm>
            <a:off x="5574910" y="8346376"/>
            <a:ext cx="347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Tokenizer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토큰화된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0970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10253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2-4. Inference (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생성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71495-2E16-5BE7-1683-A5A7F1D4515C}"/>
              </a:ext>
            </a:extLst>
          </p:cNvPr>
          <p:cNvSpPr txBox="1"/>
          <p:nvPr/>
        </p:nvSpPr>
        <p:spPr>
          <a:xfrm>
            <a:off x="1814914" y="2400300"/>
            <a:ext cx="14110886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Generate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함수와 후처리를 통해 유저의 감정에 공감해주는 답변을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C92EE-9E57-E4C4-F47D-C02CC230C622}"/>
              </a:ext>
            </a:extLst>
          </p:cNvPr>
          <p:cNvSpPr txBox="1"/>
          <p:nvPr/>
        </p:nvSpPr>
        <p:spPr>
          <a:xfrm>
            <a:off x="4724400" y="6774591"/>
            <a:ext cx="288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 대화 텍스트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원통형 52">
            <a:extLst>
              <a:ext uri="{FF2B5EF4-FFF2-40B4-BE49-F238E27FC236}">
                <a16:creationId xmlns:a16="http://schemas.microsoft.com/office/drawing/2014/main" id="{380CE3AE-A57A-11F3-06F0-7CB87B4F5749}"/>
              </a:ext>
            </a:extLst>
          </p:cNvPr>
          <p:cNvSpPr/>
          <p:nvPr/>
        </p:nvSpPr>
        <p:spPr>
          <a:xfrm>
            <a:off x="2133600" y="4781230"/>
            <a:ext cx="2287899" cy="3485850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History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유저와 </a:t>
            </a:r>
            <a:r>
              <a:rPr lang="ko-KR" altLang="en-US" sz="20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간 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대화 내역 저장소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98B04B9-E87D-F6D2-2964-854902564C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1606" y="5333438"/>
            <a:ext cx="2369812" cy="23698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7B13692-B3A6-C6E6-E1FA-B28FC270167B}"/>
              </a:ext>
            </a:extLst>
          </p:cNvPr>
          <p:cNvCxnSpPr>
            <a:cxnSpLocks/>
            <a:stCxn id="53" idx="4"/>
            <a:endCxn id="54" idx="2"/>
          </p:cNvCxnSpPr>
          <p:nvPr/>
        </p:nvCxnSpPr>
        <p:spPr>
          <a:xfrm flipV="1">
            <a:off x="4421499" y="6518344"/>
            <a:ext cx="3210107" cy="58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62451C0-6ECB-3C34-4159-1999D65DB322}"/>
              </a:ext>
            </a:extLst>
          </p:cNvPr>
          <p:cNvSpPr txBox="1"/>
          <p:nvPr/>
        </p:nvSpPr>
        <p:spPr>
          <a:xfrm>
            <a:off x="5562600" y="5901035"/>
            <a:ext cx="112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</a:t>
            </a: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15AA0F6E-BB00-B3C9-8F45-2BD970D8E553}"/>
              </a:ext>
            </a:extLst>
          </p:cNvPr>
          <p:cNvSpPr txBox="1"/>
          <p:nvPr/>
        </p:nvSpPr>
        <p:spPr>
          <a:xfrm>
            <a:off x="4572000" y="7414883"/>
            <a:ext cx="3054142" cy="16927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t-1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시점 감정 텍스트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&lt;/s&gt; </a:t>
            </a:r>
          </a:p>
          <a:p>
            <a:pPr algn="ctr"/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t-1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시점 답변 텍스트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&lt;/s&gt; </a:t>
            </a:r>
          </a:p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시점 감정 텍스트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62" name="사각형: 둥근 모서리 961">
            <a:extLst>
              <a:ext uri="{FF2B5EF4-FFF2-40B4-BE49-F238E27FC236}">
                <a16:creationId xmlns:a16="http://schemas.microsoft.com/office/drawing/2014/main" id="{88EF6B36-19B1-9C8B-C3B0-C88909088792}"/>
              </a:ext>
            </a:extLst>
          </p:cNvPr>
          <p:cNvSpPr/>
          <p:nvPr/>
        </p:nvSpPr>
        <p:spPr>
          <a:xfrm>
            <a:off x="10024128" y="3833706"/>
            <a:ext cx="6235605" cy="23698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dirty="0">
              <a:solidFill>
                <a:srgbClr val="242424"/>
              </a:solidFill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생성 토큰 수 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40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Sampling 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방식으로 다음 토큰 선택</a:t>
            </a:r>
            <a:endParaRPr lang="en-US" altLang="ko-KR" sz="2000" dirty="0">
              <a:solidFill>
                <a:srgbClr val="242424"/>
              </a:solidFill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dirty="0" err="1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top_p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0.95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dirty="0" err="1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top_k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150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temperature : 0.7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반복된 토큰이 나오지 않도록 페널티 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(1.2) 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부여</a:t>
            </a:r>
            <a:endParaRPr lang="en-US" altLang="ko-KR" sz="2000" dirty="0">
              <a:solidFill>
                <a:srgbClr val="242424"/>
              </a:solidFill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61" name="사각형: 둥근 모서리 960">
            <a:extLst>
              <a:ext uri="{FF2B5EF4-FFF2-40B4-BE49-F238E27FC236}">
                <a16:creationId xmlns:a16="http://schemas.microsoft.com/office/drawing/2014/main" id="{2F16540A-39DC-FFFE-C19C-283BD8D09CF3}"/>
              </a:ext>
            </a:extLst>
          </p:cNvPr>
          <p:cNvSpPr/>
          <p:nvPr/>
        </p:nvSpPr>
        <p:spPr>
          <a:xfrm>
            <a:off x="10622668" y="3481258"/>
            <a:ext cx="5038523" cy="71118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Generate </a:t>
            </a:r>
            <a:r>
              <a:rPr lang="ko-KR" altLang="en-US" sz="2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기반 답변 초안 생성  </a:t>
            </a:r>
          </a:p>
        </p:txBody>
      </p:sp>
      <p:sp>
        <p:nvSpPr>
          <p:cNvPr id="964" name="사각형: 둥근 모서리 963">
            <a:extLst>
              <a:ext uri="{FF2B5EF4-FFF2-40B4-BE49-F238E27FC236}">
                <a16:creationId xmlns:a16="http://schemas.microsoft.com/office/drawing/2014/main" id="{F9B6D43D-C825-5BD4-20FF-46319A4E0D17}"/>
              </a:ext>
            </a:extLst>
          </p:cNvPr>
          <p:cNvSpPr/>
          <p:nvPr/>
        </p:nvSpPr>
        <p:spPr>
          <a:xfrm>
            <a:off x="10024128" y="7134373"/>
            <a:ext cx="6235605" cy="284086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dirty="0">
              <a:solidFill>
                <a:srgbClr val="242424"/>
              </a:solidFill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물음표로 끝나는 문장이 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이상 나오면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이후의 문장은 모두 제거</a:t>
            </a:r>
            <a:endParaRPr lang="en-US" altLang="ko-KR" sz="2000" dirty="0">
              <a:solidFill>
                <a:srgbClr val="242424"/>
              </a:solidFill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토큰 수 제한으로 인해 마지막 문장이 불완전할 경우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문장을 삭제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‘아들’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‘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동생’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‘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자기’ 등 특정 감정 발화자를 가리키는 명사는 유저의 이름으로 대체</a:t>
            </a:r>
            <a:endParaRPr lang="en-US" altLang="ko-KR" sz="2000" dirty="0">
              <a:solidFill>
                <a:srgbClr val="242424"/>
              </a:solidFill>
              <a:highlight>
                <a:srgbClr val="FFFF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‘엄마’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‘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형’</a:t>
            </a:r>
            <a:r>
              <a: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‘</a:t>
            </a:r>
            <a:r>
              <a:rPr lang="ko-KR" altLang="en-US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언니’ 등 특정 공감 발화자를 가리키는 명사와 그 뒤에 붙은 조사는 제거</a:t>
            </a:r>
          </a:p>
        </p:txBody>
      </p:sp>
      <p:sp>
        <p:nvSpPr>
          <p:cNvPr id="963" name="사각형: 둥근 모서리 962">
            <a:extLst>
              <a:ext uri="{FF2B5EF4-FFF2-40B4-BE49-F238E27FC236}">
                <a16:creationId xmlns:a16="http://schemas.microsoft.com/office/drawing/2014/main" id="{414A615D-98F5-B82C-2A03-710F68068F07}"/>
              </a:ext>
            </a:extLst>
          </p:cNvPr>
          <p:cNvSpPr/>
          <p:nvPr/>
        </p:nvSpPr>
        <p:spPr>
          <a:xfrm>
            <a:off x="10618039" y="6709986"/>
            <a:ext cx="5038523" cy="71118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후처리 기반 최종 답변 생성  </a:t>
            </a:r>
          </a:p>
        </p:txBody>
      </p:sp>
      <p:sp>
        <p:nvSpPr>
          <p:cNvPr id="969" name="순서도: 병합 968">
            <a:extLst>
              <a:ext uri="{FF2B5EF4-FFF2-40B4-BE49-F238E27FC236}">
                <a16:creationId xmlns:a16="http://schemas.microsoft.com/office/drawing/2014/main" id="{D9FE90FD-A42E-BCDE-F08C-1901E99C304B}"/>
              </a:ext>
            </a:extLst>
          </p:cNvPr>
          <p:cNvSpPr/>
          <p:nvPr/>
        </p:nvSpPr>
        <p:spPr>
          <a:xfrm>
            <a:off x="12291295" y="6279961"/>
            <a:ext cx="1692009" cy="345988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703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5613159" y="-108144"/>
            <a:ext cx="2132181" cy="4406765"/>
            <a:chOff x="15613159" y="-108144"/>
            <a:chExt cx="2132181" cy="4406765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sp>
        <p:nvSpPr>
          <p:cNvPr id="1017" name="직사각형 1016">
            <a:extLst>
              <a:ext uri="{FF2B5EF4-FFF2-40B4-BE49-F238E27FC236}">
                <a16:creationId xmlns:a16="http://schemas.microsoft.com/office/drawing/2014/main" id="{03CAF879-FE9D-649D-0D83-FE191DD70C17}"/>
              </a:ext>
            </a:extLst>
          </p:cNvPr>
          <p:cNvSpPr/>
          <p:nvPr/>
        </p:nvSpPr>
        <p:spPr>
          <a:xfrm>
            <a:off x="9372600" y="2655162"/>
            <a:ext cx="7100482" cy="7536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8" y="1166659"/>
            <a:ext cx="12655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2-4. Inference (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대화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B71495-2E16-5BE7-1683-A5A7F1D4515C}"/>
              </a:ext>
            </a:extLst>
          </p:cNvPr>
          <p:cNvSpPr txBox="1"/>
          <p:nvPr/>
        </p:nvSpPr>
        <p:spPr>
          <a:xfrm>
            <a:off x="1814914" y="2400300"/>
            <a:ext cx="12019405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텍스트를 입력으로 받아 답변을 생성</a:t>
            </a:r>
          </a:p>
        </p:txBody>
      </p: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250D2E7B-811F-D9BC-63FC-621CCC0FA8CB}"/>
              </a:ext>
            </a:extLst>
          </p:cNvPr>
          <p:cNvGrpSpPr/>
          <p:nvPr/>
        </p:nvGrpSpPr>
        <p:grpSpPr>
          <a:xfrm>
            <a:off x="1981200" y="4000500"/>
            <a:ext cx="7010400" cy="5410200"/>
            <a:chOff x="1981200" y="3619500"/>
            <a:chExt cx="8211316" cy="6133174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E618A26-956A-2F5B-55E0-CE2958299E5C}"/>
                </a:ext>
              </a:extLst>
            </p:cNvPr>
            <p:cNvSpPr/>
            <p:nvPr/>
          </p:nvSpPr>
          <p:spPr>
            <a:xfrm>
              <a:off x="1981200" y="3619500"/>
              <a:ext cx="1189476" cy="11762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000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대화 시작 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64DC564-6EF5-92C0-B504-62A1542E1C75}"/>
                </a:ext>
              </a:extLst>
            </p:cNvPr>
            <p:cNvSpPr/>
            <p:nvPr/>
          </p:nvSpPr>
          <p:spPr>
            <a:xfrm>
              <a:off x="3764876" y="3619500"/>
              <a:ext cx="1189476" cy="11762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000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유저 이름 입력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D9ABF8C-46E6-D47A-0559-4C4AFACCA6D6}"/>
                </a:ext>
              </a:extLst>
            </p:cNvPr>
            <p:cNvSpPr/>
            <p:nvPr/>
          </p:nvSpPr>
          <p:spPr>
            <a:xfrm>
              <a:off x="5548552" y="3619500"/>
              <a:ext cx="1189476" cy="117627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000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유저 텍스트 입력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2739C10-96A3-F5F7-56FC-041A346D44CE}"/>
                </a:ext>
              </a:extLst>
            </p:cNvPr>
            <p:cNvSpPr/>
            <p:nvPr/>
          </p:nvSpPr>
          <p:spPr>
            <a:xfrm>
              <a:off x="7332228" y="4792324"/>
              <a:ext cx="1189476" cy="11762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000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대화 종료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A22F7E6-F916-8989-612D-3843FFFCF8D5}"/>
                </a:ext>
              </a:extLst>
            </p:cNvPr>
            <p:cNvSpPr/>
            <p:nvPr/>
          </p:nvSpPr>
          <p:spPr>
            <a:xfrm>
              <a:off x="7351342" y="6342145"/>
              <a:ext cx="1189476" cy="11762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000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챗봇</a:t>
              </a:r>
              <a:r>
                <a:rPr lang="ko-KR" altLang="en-US" sz="20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답변 재생성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503B3C0-C959-3863-A0DC-51B082711062}"/>
                </a:ext>
              </a:extLst>
            </p:cNvPr>
            <p:cNvSpPr/>
            <p:nvPr/>
          </p:nvSpPr>
          <p:spPr>
            <a:xfrm>
              <a:off x="7332228" y="7962140"/>
              <a:ext cx="1189476" cy="11762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000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챗봇</a:t>
              </a:r>
              <a:r>
                <a:rPr lang="ko-KR" altLang="en-US" sz="20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답변 생성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FE72116F-DC17-CE7A-6D98-09585B5DC078}"/>
                </a:ext>
              </a:extLst>
            </p:cNvPr>
            <p:cNvSpPr/>
            <p:nvPr/>
          </p:nvSpPr>
          <p:spPr>
            <a:xfrm>
              <a:off x="9003040" y="7149191"/>
              <a:ext cx="1189476" cy="117627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000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유저 텍스트 입력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49EE467E-B5DE-5A9C-7715-96E4E213027D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3170676" y="4207637"/>
              <a:ext cx="594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B472E6B-47C3-5D06-740F-0D715CF488A9}"/>
                </a:ext>
              </a:extLst>
            </p:cNvPr>
            <p:cNvCxnSpPr>
              <a:cxnSpLocks/>
            </p:cNvCxnSpPr>
            <p:nvPr/>
          </p:nvCxnSpPr>
          <p:spPr>
            <a:xfrm>
              <a:off x="4954352" y="4207637"/>
              <a:ext cx="594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E3F3EA1-0233-C5B2-F9B0-37EE6C09A381}"/>
                </a:ext>
              </a:extLst>
            </p:cNvPr>
            <p:cNvCxnSpPr>
              <a:cxnSpLocks/>
              <a:stCxn id="20" idx="3"/>
              <a:endCxn id="44" idx="1"/>
            </p:cNvCxnSpPr>
            <p:nvPr/>
          </p:nvCxnSpPr>
          <p:spPr>
            <a:xfrm flipV="1">
              <a:off x="6850892" y="5380461"/>
              <a:ext cx="481336" cy="8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직선 화살표 연결선 959">
              <a:extLst>
                <a:ext uri="{FF2B5EF4-FFF2-40B4-BE49-F238E27FC236}">
                  <a16:creationId xmlns:a16="http://schemas.microsoft.com/office/drawing/2014/main" id="{09658B67-885B-9925-295F-8E55C23A75A8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6850892" y="6930282"/>
              <a:ext cx="50045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직선 화살표 연결선 963">
              <a:extLst>
                <a:ext uri="{FF2B5EF4-FFF2-40B4-BE49-F238E27FC236}">
                  <a16:creationId xmlns:a16="http://schemas.microsoft.com/office/drawing/2014/main" id="{88F62F09-68DC-6C7E-9637-4827A495D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1778" y="8549980"/>
              <a:ext cx="50045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직선 화살표 연결선 965">
              <a:extLst>
                <a:ext uri="{FF2B5EF4-FFF2-40B4-BE49-F238E27FC236}">
                  <a16:creationId xmlns:a16="http://schemas.microsoft.com/office/drawing/2014/main" id="{C9E842DF-9731-500C-5B3B-654ADB8F5024}"/>
                </a:ext>
              </a:extLst>
            </p:cNvPr>
            <p:cNvCxnSpPr>
              <a:stCxn id="46" idx="3"/>
              <a:endCxn id="49" idx="1"/>
            </p:cNvCxnSpPr>
            <p:nvPr/>
          </p:nvCxnSpPr>
          <p:spPr>
            <a:xfrm>
              <a:off x="8540818" y="6930282"/>
              <a:ext cx="462222" cy="8070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직선 연결선 970">
              <a:extLst>
                <a:ext uri="{FF2B5EF4-FFF2-40B4-BE49-F238E27FC236}">
                  <a16:creationId xmlns:a16="http://schemas.microsoft.com/office/drawing/2014/main" id="{95911395-B90B-3550-806F-7843833E3276}"/>
                </a:ext>
              </a:extLst>
            </p:cNvPr>
            <p:cNvCxnSpPr>
              <a:stCxn id="43" idx="2"/>
              <a:endCxn id="47" idx="2"/>
            </p:cNvCxnSpPr>
            <p:nvPr/>
          </p:nvCxnSpPr>
          <p:spPr>
            <a:xfrm>
              <a:off x="6143290" y="4795774"/>
              <a:ext cx="0" cy="49569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직선 화살표 연결선 967">
              <a:extLst>
                <a:ext uri="{FF2B5EF4-FFF2-40B4-BE49-F238E27FC236}">
                  <a16:creationId xmlns:a16="http://schemas.microsoft.com/office/drawing/2014/main" id="{B6F3BE52-5FE7-6644-5AB3-38B782A49601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8521704" y="7737328"/>
              <a:ext cx="481336" cy="8129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A1F98D-9DA6-472F-F715-21F7D81D03DF}"/>
                </a:ext>
              </a:extLst>
            </p:cNvPr>
            <p:cNvSpPr/>
            <p:nvPr/>
          </p:nvSpPr>
          <p:spPr>
            <a:xfrm>
              <a:off x="5435687" y="5028625"/>
              <a:ext cx="1415205" cy="7204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i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2000" i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종료</a:t>
              </a:r>
              <a:r>
                <a:rPr lang="en-US" altLang="ko-KR" sz="2000" i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”</a:t>
              </a:r>
              <a:endParaRPr lang="ko-KR" altLang="en-US" sz="2000" i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AEEE8AD-27A4-2729-69FF-7F1E7F4456AB}"/>
                </a:ext>
              </a:extLst>
            </p:cNvPr>
            <p:cNvSpPr/>
            <p:nvPr/>
          </p:nvSpPr>
          <p:spPr>
            <a:xfrm>
              <a:off x="5435687" y="6570059"/>
              <a:ext cx="1415205" cy="7204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i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2000" i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다시</a:t>
              </a:r>
              <a:r>
                <a:rPr lang="en-US" altLang="ko-KR" sz="2000" i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”</a:t>
              </a:r>
              <a:endParaRPr lang="ko-KR" altLang="en-US" sz="2000" i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2A36419-CF61-E2AF-DFDB-8056EF02A98F}"/>
                </a:ext>
              </a:extLst>
            </p:cNvPr>
            <p:cNvSpPr/>
            <p:nvPr/>
          </p:nvSpPr>
          <p:spPr>
            <a:xfrm>
              <a:off x="5435687" y="7791901"/>
              <a:ext cx="1415205" cy="19607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i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“종료”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 </a:t>
              </a:r>
              <a:r>
                <a:rPr lang="ko-KR" altLang="en-US" sz="2000" i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“다시” </a:t>
              </a:r>
              <a:r>
                <a:rPr lang="ko-KR" altLang="en-US" sz="20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제외한 </a:t>
              </a:r>
              <a:endPara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모든 텍스트</a:t>
              </a:r>
            </a:p>
          </p:txBody>
        </p:sp>
      </p:grpSp>
      <p:pic>
        <p:nvPicPr>
          <p:cNvPr id="973" name="그림 972">
            <a:extLst>
              <a:ext uri="{FF2B5EF4-FFF2-40B4-BE49-F238E27FC236}">
                <a16:creationId xmlns:a16="http://schemas.microsoft.com/office/drawing/2014/main" id="{0096929B-849C-AA4A-E2CE-ED60699E0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86228" y="3047487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프로필 - 무료 상호 작용개 아이콘">
            <a:extLst>
              <a:ext uri="{FF2B5EF4-FFF2-40B4-BE49-F238E27FC236}">
                <a16:creationId xmlns:a16="http://schemas.microsoft.com/office/drawing/2014/main" id="{8DAD2192-0CAE-A188-BE39-532B0042A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2857500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4" name="말풍선: 모서리가 둥근 사각형 973">
            <a:extLst>
              <a:ext uri="{FF2B5EF4-FFF2-40B4-BE49-F238E27FC236}">
                <a16:creationId xmlns:a16="http://schemas.microsoft.com/office/drawing/2014/main" id="{C0091A27-891D-C9D7-F387-C30516FA7718}"/>
              </a:ext>
            </a:extLst>
          </p:cNvPr>
          <p:cNvSpPr/>
          <p:nvPr/>
        </p:nvSpPr>
        <p:spPr>
          <a:xfrm>
            <a:off x="10437275" y="2942703"/>
            <a:ext cx="1672101" cy="407756"/>
          </a:xfrm>
          <a:prstGeom prst="wedgeRoundRectCallout">
            <a:avLst>
              <a:gd name="adj1" fmla="val -61889"/>
              <a:gd name="adj2" fmla="val -2263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 오늘 울었어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85" name="말풍선: 모서리가 둥근 사각형 984">
            <a:extLst>
              <a:ext uri="{FF2B5EF4-FFF2-40B4-BE49-F238E27FC236}">
                <a16:creationId xmlns:a16="http://schemas.microsoft.com/office/drawing/2014/main" id="{8B09BB63-4FD6-6026-4CEE-D7C97A291FD3}"/>
              </a:ext>
            </a:extLst>
          </p:cNvPr>
          <p:cNvSpPr/>
          <p:nvPr/>
        </p:nvSpPr>
        <p:spPr>
          <a:xfrm>
            <a:off x="13198748" y="3250506"/>
            <a:ext cx="2113154" cy="407756"/>
          </a:xfrm>
          <a:prstGeom prst="wedgeRoundRectCallout">
            <a:avLst>
              <a:gd name="adj1" fmla="val 60242"/>
              <a:gd name="adj2" fmla="val -3011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왜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무슨 일 있었니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pic>
        <p:nvPicPr>
          <p:cNvPr id="990" name="Picture 4" descr="프로필 - 무료 상호 작용개 아이콘">
            <a:extLst>
              <a:ext uri="{FF2B5EF4-FFF2-40B4-BE49-F238E27FC236}">
                <a16:creationId xmlns:a16="http://schemas.microsoft.com/office/drawing/2014/main" id="{65CFD19C-9A3E-A0C6-036C-82F56437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3713470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1" name="말풍선: 모서리가 둥근 사각형 990">
            <a:extLst>
              <a:ext uri="{FF2B5EF4-FFF2-40B4-BE49-F238E27FC236}">
                <a16:creationId xmlns:a16="http://schemas.microsoft.com/office/drawing/2014/main" id="{043BBA3D-F049-57A0-608C-653A109EB372}"/>
              </a:ext>
            </a:extLst>
          </p:cNvPr>
          <p:cNvSpPr/>
          <p:nvPr/>
        </p:nvSpPr>
        <p:spPr>
          <a:xfrm>
            <a:off x="10437275" y="3798673"/>
            <a:ext cx="3081293" cy="407756"/>
          </a:xfrm>
          <a:prstGeom prst="wedgeRoundRectCallout">
            <a:avLst>
              <a:gd name="adj1" fmla="val -56283"/>
              <a:gd name="adj2" fmla="val -2761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동안 준비했던 시험을 망쳤어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92" name="그림 991">
            <a:extLst>
              <a:ext uri="{FF2B5EF4-FFF2-40B4-BE49-F238E27FC236}">
                <a16:creationId xmlns:a16="http://schemas.microsoft.com/office/drawing/2014/main" id="{EBA5CA05-0E37-2998-0B97-45A41B77F1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15514" y="4261475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93" name="말풍선: 모서리가 둥근 사각형 992">
            <a:extLst>
              <a:ext uri="{FF2B5EF4-FFF2-40B4-BE49-F238E27FC236}">
                <a16:creationId xmlns:a16="http://schemas.microsoft.com/office/drawing/2014/main" id="{CAB1BAB7-2D08-A124-7B2B-7D10A29248B5}"/>
              </a:ext>
            </a:extLst>
          </p:cNvPr>
          <p:cNvSpPr/>
          <p:nvPr/>
        </p:nvSpPr>
        <p:spPr>
          <a:xfrm>
            <a:off x="10591801" y="4335750"/>
            <a:ext cx="4720102" cy="763125"/>
          </a:xfrm>
          <a:prstGeom prst="wedgeRoundRectCallout">
            <a:avLst>
              <a:gd name="adj1" fmla="val 54187"/>
              <a:gd name="adj2" fmla="val -2914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뭐라고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너 그 시험 열심히 준비한 걸 내가 아는데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많이 속상하겠다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네가 누구보다 열심히 한 거 내가 잘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알잖아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994" name="Picture 4" descr="프로필 - 무료 상호 작용개 아이콘">
            <a:extLst>
              <a:ext uri="{FF2B5EF4-FFF2-40B4-BE49-F238E27FC236}">
                <a16:creationId xmlns:a16="http://schemas.microsoft.com/office/drawing/2014/main" id="{F33B9C9B-C2EA-8FE2-5781-CC665DAF3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5140081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5" name="말풍선: 모서리가 둥근 사각형 994">
            <a:extLst>
              <a:ext uri="{FF2B5EF4-FFF2-40B4-BE49-F238E27FC236}">
                <a16:creationId xmlns:a16="http://schemas.microsoft.com/office/drawing/2014/main" id="{A8FE0A69-64D3-F01B-6CCA-625BA841F3C1}"/>
              </a:ext>
            </a:extLst>
          </p:cNvPr>
          <p:cNvSpPr/>
          <p:nvPr/>
        </p:nvSpPr>
        <p:spPr>
          <a:xfrm>
            <a:off x="10437274" y="5255481"/>
            <a:ext cx="4269325" cy="717374"/>
          </a:xfrm>
          <a:prstGeom prst="wedgeRoundRectCallout">
            <a:avLst>
              <a:gd name="adj1" fmla="val -54750"/>
              <a:gd name="adj2" fmla="val -2830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 정말 잠도 안 자고 열심히 공부했는데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떨어져서 너무 우울하고 아무것도 하기 싫어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997" name="말풍선: 모서리가 둥근 사각형 996">
            <a:extLst>
              <a:ext uri="{FF2B5EF4-FFF2-40B4-BE49-F238E27FC236}">
                <a16:creationId xmlns:a16="http://schemas.microsoft.com/office/drawing/2014/main" id="{11114CD1-432B-B8B4-0C15-DC1517E2786A}"/>
              </a:ext>
            </a:extLst>
          </p:cNvPr>
          <p:cNvSpPr/>
          <p:nvPr/>
        </p:nvSpPr>
        <p:spPr>
          <a:xfrm>
            <a:off x="10809143" y="6128928"/>
            <a:ext cx="4479565" cy="644572"/>
          </a:xfrm>
          <a:prstGeom prst="wedgeRoundRectCallout">
            <a:avLst>
              <a:gd name="adj1" fmla="val 55479"/>
              <a:gd name="adj2" fmla="val -323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지금 당장이라도 달려가서 꼭 껴안고 싶네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 떨어진 건 안타깝지만 다음번에는 붙을 수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있을거야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98" name="Picture 4" descr="프로필 - 무료 상호 작용개 아이콘">
            <a:extLst>
              <a:ext uri="{FF2B5EF4-FFF2-40B4-BE49-F238E27FC236}">
                <a16:creationId xmlns:a16="http://schemas.microsoft.com/office/drawing/2014/main" id="{B17567B3-1720-DFAB-4374-197B3EB8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6733974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9" name="말풍선: 모서리가 둥근 사각형 998">
            <a:extLst>
              <a:ext uri="{FF2B5EF4-FFF2-40B4-BE49-F238E27FC236}">
                <a16:creationId xmlns:a16="http://schemas.microsoft.com/office/drawing/2014/main" id="{9AA87C95-72B6-0B92-A6D6-B64CC6294A03}"/>
              </a:ext>
            </a:extLst>
          </p:cNvPr>
          <p:cNvSpPr/>
          <p:nvPr/>
        </p:nvSpPr>
        <p:spPr>
          <a:xfrm>
            <a:off x="10437274" y="6923141"/>
            <a:ext cx="4269325" cy="400410"/>
          </a:xfrm>
          <a:prstGeom prst="wedgeRoundRectCallout">
            <a:avLst>
              <a:gd name="adj1" fmla="val -54750"/>
              <a:gd name="adj2" fmla="val -2830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위로해줘서 고마워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슬픈 마음이 조금은 사라졌어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09" name="말풍선: 모서리가 둥근 사각형 1008">
            <a:extLst>
              <a:ext uri="{FF2B5EF4-FFF2-40B4-BE49-F238E27FC236}">
                <a16:creationId xmlns:a16="http://schemas.microsoft.com/office/drawing/2014/main" id="{2B0AE3DB-8BA2-7A94-84ED-89C6A5C4507F}"/>
              </a:ext>
            </a:extLst>
          </p:cNvPr>
          <p:cNvSpPr/>
          <p:nvPr/>
        </p:nvSpPr>
        <p:spPr>
          <a:xfrm>
            <a:off x="10809142" y="7457631"/>
            <a:ext cx="4479565" cy="816206"/>
          </a:xfrm>
          <a:prstGeom prst="wedgeRoundRectCallout">
            <a:avLst>
              <a:gd name="adj1" fmla="val 55479"/>
              <a:gd name="adj2" fmla="val -323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넌 항상 잘해왔으니까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분명 좋은 결과 있을 거라고 믿어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나는 널 믿어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다음에 또 힘든 일 있으면 언제든지 얘기해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내가 다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들어줄게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pic>
        <p:nvPicPr>
          <p:cNvPr id="1011" name="Picture 4" descr="프로필 - 무료 상호 작용개 아이콘">
            <a:extLst>
              <a:ext uri="{FF2B5EF4-FFF2-40B4-BE49-F238E27FC236}">
                <a16:creationId xmlns:a16="http://schemas.microsoft.com/office/drawing/2014/main" id="{E400CFE7-7294-4A17-33C4-7A8E57F6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8267700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2" name="말풍선: 모서리가 둥근 사각형 1011">
            <a:extLst>
              <a:ext uri="{FF2B5EF4-FFF2-40B4-BE49-F238E27FC236}">
                <a16:creationId xmlns:a16="http://schemas.microsoft.com/office/drawing/2014/main" id="{AD9CBFC8-0EE1-24A6-C720-AC43D805D3BC}"/>
              </a:ext>
            </a:extLst>
          </p:cNvPr>
          <p:cNvSpPr/>
          <p:nvPr/>
        </p:nvSpPr>
        <p:spPr>
          <a:xfrm>
            <a:off x="10437275" y="8420100"/>
            <a:ext cx="4269325" cy="652510"/>
          </a:xfrm>
          <a:prstGeom prst="wedgeRoundRectCallout">
            <a:avLst>
              <a:gd name="adj1" fmla="val -54750"/>
              <a:gd name="adj2" fmla="val -2830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내가 다음에는 시험에 붙을 수 있을까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자신감이 떨어졌어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1013" name="그림 1012">
            <a:extLst>
              <a:ext uri="{FF2B5EF4-FFF2-40B4-BE49-F238E27FC236}">
                <a16:creationId xmlns:a16="http://schemas.microsoft.com/office/drawing/2014/main" id="{86119670-4F7F-38C8-ADA9-A7F362DC22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86228" y="9101773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14" name="말풍선: 모서리가 둥근 사각형 1013">
            <a:extLst>
              <a:ext uri="{FF2B5EF4-FFF2-40B4-BE49-F238E27FC236}">
                <a16:creationId xmlns:a16="http://schemas.microsoft.com/office/drawing/2014/main" id="{9D9D613F-3218-3CBA-879F-EEF3C624082E}"/>
              </a:ext>
            </a:extLst>
          </p:cNvPr>
          <p:cNvSpPr/>
          <p:nvPr/>
        </p:nvSpPr>
        <p:spPr>
          <a:xfrm>
            <a:off x="10832337" y="9257571"/>
            <a:ext cx="4479565" cy="686529"/>
          </a:xfrm>
          <a:prstGeom prst="wedgeRoundRectCallout">
            <a:avLst>
              <a:gd name="adj1" fmla="val 55479"/>
              <a:gd name="adj2" fmla="val -323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당연하지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너는 매사에 성실하고 꾸준하게 노력하니까 반드시 합격할 수 있어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1015" name="그림 1014">
            <a:extLst>
              <a:ext uri="{FF2B5EF4-FFF2-40B4-BE49-F238E27FC236}">
                <a16:creationId xmlns:a16="http://schemas.microsoft.com/office/drawing/2014/main" id="{052E4232-BCD2-49F9-D315-FDB44DC494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15514" y="5936506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16" name="그림 1015">
            <a:extLst>
              <a:ext uri="{FF2B5EF4-FFF2-40B4-BE49-F238E27FC236}">
                <a16:creationId xmlns:a16="http://schemas.microsoft.com/office/drawing/2014/main" id="{ABDBC783-2EEF-CF3F-3978-CE588A0853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15514" y="7323551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033279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2" y="5199173"/>
            <a:ext cx="67395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BERT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      </a:t>
            </a:r>
            <a:endParaRPr lang="en-US" altLang="ko-KR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감정 라벨 분류 모델</a:t>
            </a:r>
          </a:p>
        </p:txBody>
      </p:sp>
    </p:spTree>
    <p:extLst>
      <p:ext uri="{BB962C8B-B14F-4D97-AF65-F5344CB8AC3E}">
        <p14:creationId xmlns:p14="http://schemas.microsoft.com/office/powerpoint/2010/main" val="107150262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00054" y="2331549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3-1. 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058664-3E6A-671F-CAFB-3C571A6112F5}"/>
              </a:ext>
            </a:extLst>
          </p:cNvPr>
          <p:cNvGrpSpPr/>
          <p:nvPr/>
        </p:nvGrpSpPr>
        <p:grpSpPr>
          <a:xfrm>
            <a:off x="9979738" y="4214993"/>
            <a:ext cx="4484954" cy="4419527"/>
            <a:chOff x="3363646" y="4360260"/>
            <a:chExt cx="4484954" cy="441952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4B4E8C4-8D4E-3E83-C0E2-7DF7CEBBB1EE}"/>
                </a:ext>
              </a:extLst>
            </p:cNvPr>
            <p:cNvSpPr/>
            <p:nvPr/>
          </p:nvSpPr>
          <p:spPr>
            <a:xfrm>
              <a:off x="3363646" y="4588787"/>
              <a:ext cx="4484954" cy="4191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2000" dirty="0">
                  <a:solidFill>
                    <a:srgbClr val="242424"/>
                  </a:solidFill>
                  <a:highlight>
                    <a:srgbClr val="FFFFFF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2018</a:t>
              </a:r>
              <a:r>
                <a:rPr lang="ko-KR" altLang="en-US" sz="2000" dirty="0">
                  <a:solidFill>
                    <a:srgbClr val="242424"/>
                  </a:solidFill>
                  <a:highlight>
                    <a:srgbClr val="FFFFFF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구글에서 발표한 언어모델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highlight>
                    <a:srgbClr val="FFFFFF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Transformer Architecture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highlight>
                    <a:srgbClr val="FFFFFF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기반</a:t>
              </a:r>
              <a:endParaRPr lang="en-US" altLang="ko-KR" sz="2000" dirty="0">
                <a:solidFill>
                  <a:srgbClr val="242424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highlight>
                    <a:srgbClr val="FFFFFF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양방향 학습을 사용하여 문맥을 자연스럽게 파악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highlight>
                    <a:srgbClr val="FFFFFF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문장 분류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highlight>
                    <a:srgbClr val="FFFFFF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 QA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highlight>
                    <a:srgbClr val="FFFFFF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등 다양한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highlight>
                    <a:srgbClr val="FFFFFF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NLP task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highlight>
                    <a:srgbClr val="FFFFFF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에 적용 가능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highlight>
                  <a:srgbClr val="FFFFFF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C350807-4049-168D-F143-2B8EF38033CB}"/>
                </a:ext>
              </a:extLst>
            </p:cNvPr>
            <p:cNvSpPr/>
            <p:nvPr/>
          </p:nvSpPr>
          <p:spPr>
            <a:xfrm>
              <a:off x="4425023" y="4360260"/>
              <a:ext cx="2362200" cy="51628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9000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Bert</a:t>
              </a:r>
              <a:endParaRPr lang="ko-KR" altLang="en-US" sz="28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0D67C147-AF91-C51A-B5B9-AB7D80AC72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2491" y="3693105"/>
            <a:ext cx="5200576" cy="54272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21CA33-B574-9776-2729-29C781922549}"/>
              </a:ext>
            </a:extLst>
          </p:cNvPr>
          <p:cNvSpPr txBox="1"/>
          <p:nvPr/>
        </p:nvSpPr>
        <p:spPr>
          <a:xfrm>
            <a:off x="1850285" y="2856714"/>
            <a:ext cx="129325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 :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학습된 언어 모델의 강점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문맥 이해력 높음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 라벨 분류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사용</a:t>
            </a:r>
          </a:p>
        </p:txBody>
      </p:sp>
    </p:spTree>
    <p:extLst>
      <p:ext uri="{BB962C8B-B14F-4D97-AF65-F5344CB8AC3E}">
        <p14:creationId xmlns:p14="http://schemas.microsoft.com/office/powerpoint/2010/main" val="235197558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8" y="1166659"/>
            <a:ext cx="8494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3-2. Data preprocessing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4A8ADE7-092D-6BFD-228B-B75B2EB43F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5273" y="4299557"/>
            <a:ext cx="5616800" cy="3014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1D9CD2-2AC6-24CC-B8DA-D42B0768567B}"/>
              </a:ext>
            </a:extLst>
          </p:cNvPr>
          <p:cNvSpPr txBox="1"/>
          <p:nvPr/>
        </p:nvSpPr>
        <p:spPr>
          <a:xfrm>
            <a:off x="1905000" y="7542193"/>
            <a:ext cx="571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hub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공감형 대화 데이터셋에서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 라벨 추출 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6E1DB2-C6D1-C45D-4960-2F3C95C9EB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3000" y="5207539"/>
            <a:ext cx="7654299" cy="19936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0745B4-D5D8-7928-3FC2-213EC39017B2}"/>
              </a:ext>
            </a:extLst>
          </p:cNvPr>
          <p:cNvSpPr txBox="1"/>
          <p:nvPr/>
        </p:nvSpPr>
        <p:spPr>
          <a:xfrm>
            <a:off x="8800257" y="7546582"/>
            <a:ext cx="66166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감정 라벨에 대해 라벨 인코딩 수행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위로 인 경우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[1, 0, 1, 0]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4" name="순서도: 병합 3">
            <a:extLst>
              <a:ext uri="{FF2B5EF4-FFF2-40B4-BE49-F238E27FC236}">
                <a16:creationId xmlns:a16="http://schemas.microsoft.com/office/drawing/2014/main" id="{F91C0EC8-CA3E-C753-DA5C-191A57D25AD3}"/>
              </a:ext>
            </a:extLst>
          </p:cNvPr>
          <p:cNvSpPr/>
          <p:nvPr/>
        </p:nvSpPr>
        <p:spPr>
          <a:xfrm rot="16200000">
            <a:off x="7232762" y="5899578"/>
            <a:ext cx="1993678" cy="609600"/>
          </a:xfrm>
          <a:prstGeom prst="flowChartMerg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0472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3-3. Train &amp; Evaluation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0745B4-D5D8-7928-3FC2-213EC39017B2}"/>
              </a:ext>
            </a:extLst>
          </p:cNvPr>
          <p:cNvSpPr txBox="1"/>
          <p:nvPr/>
        </p:nvSpPr>
        <p:spPr>
          <a:xfrm>
            <a:off x="7918905" y="8343900"/>
            <a:ext cx="83878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Train / Test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BERT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로드 후 학습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Validation loss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감소하는 지점에서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early stopping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B85C6C-E916-4596-0176-3D37E21932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20070" y="3182353"/>
            <a:ext cx="11167330" cy="6110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5FDDFF-3B6F-5B67-B80C-5BA29DDCA6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4657" y="4228482"/>
            <a:ext cx="11183599" cy="9948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48BB0F-6629-0747-F610-066113E69E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1406" y="5713449"/>
            <a:ext cx="4015974" cy="35798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94CBE37-A069-E3F6-F22E-D2C9828029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4800" y="6173644"/>
            <a:ext cx="4704298" cy="18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0593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8" y="1166659"/>
            <a:ext cx="1085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3-4. Inference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감정 라벨 예측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8573A5F-8FFE-0BC6-664A-036DBF6DC9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8023" y="3239330"/>
            <a:ext cx="8721610" cy="53569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269239-12CB-CBDD-2862-111962ACE1AC}"/>
              </a:ext>
            </a:extLst>
          </p:cNvPr>
          <p:cNvSpPr txBox="1"/>
          <p:nvPr/>
        </p:nvSpPr>
        <p:spPr>
          <a:xfrm>
            <a:off x="1905000" y="8970958"/>
            <a:ext cx="148662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감정 라벨에 대한 확률을 </a:t>
            </a:r>
            <a:r>
              <a:rPr lang="ko-KR" altLang="en-US" sz="3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텐서로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반환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/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문장을 입력하면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문장의 감정 라벨을 출력하는 함수 정의</a:t>
            </a:r>
            <a:endParaRPr lang="en-US" altLang="ko-KR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40752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</p:spPr>
      </p:pic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15521791" y="7732714"/>
            <a:ext cx="3139994" cy="3105723"/>
            <a:chOff x="15521791" y="7732714"/>
            <a:chExt cx="3139994" cy="3105723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16664998" y="8806014"/>
              <a:ext cx="151691" cy="151691"/>
              <a:chOff x="16664998" y="8806014"/>
              <a:chExt cx="151691" cy="151691"/>
            </a:xfrm>
          </p:grpSpPr>
          <p:pic>
            <p:nvPicPr>
              <p:cNvPr id="8" name="Object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4280000">
                <a:off x="16664998" y="8806014"/>
                <a:ext cx="151691" cy="151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15893429" y="8168994"/>
              <a:ext cx="2391172" cy="2138720"/>
              <a:chOff x="15893429" y="8168994"/>
              <a:chExt cx="2391172" cy="2138720"/>
            </a:xfrm>
          </p:grpSpPr>
          <p:grpSp>
            <p:nvGrpSpPr>
              <p:cNvPr id="1005" name="그룹 1005"/>
              <p:cNvGrpSpPr>
                <a:grpSpLocks noGrp="1" noUngrp="1" noRot="1" noMove="1" noResize="1"/>
              </p:cNvGrpSpPr>
              <p:nvPr/>
            </p:nvGrpSpPr>
            <p:grpSpPr>
              <a:xfrm>
                <a:off x="16008966" y="8759812"/>
                <a:ext cx="2160097" cy="1045147"/>
                <a:chOff x="16008966" y="8759812"/>
                <a:chExt cx="2160097" cy="1045147"/>
              </a:xfrm>
            </p:grpSpPr>
            <p:pic>
              <p:nvPicPr>
                <p:cNvPr id="12" name="Object 11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2060000">
                  <a:off x="16008966" y="8759812"/>
                  <a:ext cx="2160097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>
                <a:grpSpLocks noGrp="1" noUngrp="1" noRot="1" noMove="1" noResize="1"/>
              </p:cNvGrpSpPr>
              <p:nvPr/>
            </p:nvGrpSpPr>
            <p:grpSpPr>
              <a:xfrm>
                <a:off x="16158314" y="8715781"/>
                <a:ext cx="1975594" cy="1045147"/>
                <a:chOff x="16158314" y="8715781"/>
                <a:chExt cx="1975594" cy="1045147"/>
              </a:xfrm>
            </p:grpSpPr>
            <p:pic>
              <p:nvPicPr>
                <p:cNvPr id="15" name="Object 14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5540000">
                  <a:off x="16158314" y="8715781"/>
                  <a:ext cx="1975594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>
                <a:grpSpLocks noGrp="1" noUngrp="1" noRot="1" noMove="1" noResize="1"/>
              </p:cNvGrpSpPr>
              <p:nvPr/>
            </p:nvGrpSpPr>
            <p:grpSpPr>
              <a:xfrm>
                <a:off x="17490671" y="9555997"/>
                <a:ext cx="128749" cy="128749"/>
                <a:chOff x="17490671" y="9555997"/>
                <a:chExt cx="128749" cy="128749"/>
              </a:xfrm>
            </p:grpSpPr>
            <p:pic>
              <p:nvPicPr>
                <p:cNvPr id="18" name="Object 17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4280000">
                  <a:off x="17490671" y="9555997"/>
                  <a:ext cx="128749" cy="1287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106704" y="2195225"/>
            <a:ext cx="4330038" cy="30915"/>
            <a:chOff x="1106704" y="2195225"/>
            <a:chExt cx="4330038" cy="30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704" y="2195225"/>
              <a:ext cx="4330038" cy="30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9599" y="2144016"/>
            <a:ext cx="135410" cy="135410"/>
            <a:chOff x="5379599" y="2144016"/>
            <a:chExt cx="135410" cy="1354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599" y="2144016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102" y="3458675"/>
            <a:ext cx="2639711" cy="2639711"/>
            <a:chOff x="1199102" y="3458675"/>
            <a:chExt cx="2639711" cy="26397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102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79599" y="3400519"/>
            <a:ext cx="2639711" cy="2639711"/>
            <a:chOff x="5310536" y="3458675"/>
            <a:chExt cx="2639711" cy="26397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0536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5965" y="3398375"/>
            <a:ext cx="2639711" cy="2639711"/>
            <a:chOff x="13046382" y="3458675"/>
            <a:chExt cx="2639711" cy="26397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6382" y="3458675"/>
              <a:ext cx="2639711" cy="26397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729BD-3D77-E225-20DA-2F60E385D7A5}"/>
              </a:ext>
            </a:extLst>
          </p:cNvPr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0622ED-6D34-0D20-75F8-D1298FD2199E}"/>
              </a:ext>
            </a:extLst>
          </p:cNvPr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2A5B-341D-DB65-33CD-EE0D14D625DB}"/>
              </a:ext>
            </a:extLst>
          </p:cNvPr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A2FC8-6214-A15B-4950-A3FEA2E32CBD}"/>
              </a:ext>
            </a:extLst>
          </p:cNvPr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5234DE-47D3-BDA2-1434-FF0789360C79}"/>
              </a:ext>
            </a:extLst>
          </p:cNvPr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DBE3C-F40E-0A7E-A2D7-17BFA8283696}"/>
              </a:ext>
            </a:extLst>
          </p:cNvPr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F2CFF-FEA4-7449-D40F-F07260B4A0F3}"/>
              </a:ext>
            </a:extLst>
          </p:cNvPr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7C828-E8EF-5945-C27B-D8794BDEDC85}"/>
              </a:ext>
            </a:extLst>
          </p:cNvPr>
          <p:cNvSpPr txBox="1"/>
          <p:nvPr/>
        </p:nvSpPr>
        <p:spPr>
          <a:xfrm>
            <a:off x="1201772" y="6616475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CB5C4-6305-36E0-089F-21A48E068C9C}"/>
              </a:ext>
            </a:extLst>
          </p:cNvPr>
          <p:cNvSpPr txBox="1"/>
          <p:nvPr/>
        </p:nvSpPr>
        <p:spPr>
          <a:xfrm>
            <a:off x="1189634" y="7934503"/>
            <a:ext cx="3372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Dataset</a:t>
            </a: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Architecture Diagram</a:t>
            </a:r>
          </a:p>
        </p:txBody>
      </p: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9B6FC093-2E50-D3FA-5D58-4246447954E2}"/>
              </a:ext>
            </a:extLst>
          </p:cNvPr>
          <p:cNvGrpSpPr/>
          <p:nvPr/>
        </p:nvGrpSpPr>
        <p:grpSpPr>
          <a:xfrm rot="5400000">
            <a:off x="-166706" y="7822744"/>
            <a:ext cx="2624469" cy="107146"/>
            <a:chOff x="1202333" y="6196480"/>
            <a:chExt cx="4277889" cy="192857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6E0D324A-070D-9B8A-8484-15016115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B35AEA-1C8B-31D0-D583-5505F874D9AF}"/>
              </a:ext>
            </a:extLst>
          </p:cNvPr>
          <p:cNvSpPr txBox="1"/>
          <p:nvPr/>
        </p:nvSpPr>
        <p:spPr>
          <a:xfrm>
            <a:off x="5410947" y="6671847"/>
            <a:ext cx="3453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KoGPT2 </a:t>
            </a:r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  <a:endParaRPr lang="en-US" altLang="ko-KR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생성 모델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AC48-9C99-83E8-A554-274FA7B04A3C}"/>
              </a:ext>
            </a:extLst>
          </p:cNvPr>
          <p:cNvSpPr txBox="1"/>
          <p:nvPr/>
        </p:nvSpPr>
        <p:spPr>
          <a:xfrm>
            <a:off x="5398809" y="7989875"/>
            <a:ext cx="3372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Preprocessing</a:t>
            </a: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&amp; Evaluation</a:t>
            </a: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Inference</a:t>
            </a: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00D105ED-9431-4664-1C68-337EF41A54DE}"/>
              </a:ext>
            </a:extLst>
          </p:cNvPr>
          <p:cNvGrpSpPr/>
          <p:nvPr/>
        </p:nvGrpSpPr>
        <p:grpSpPr>
          <a:xfrm rot="5400000">
            <a:off x="4042469" y="7878116"/>
            <a:ext cx="2624469" cy="107146"/>
            <a:chOff x="1202333" y="6196480"/>
            <a:chExt cx="4277889" cy="19285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738CB72E-9E6C-50CD-BDE7-C7D3A12F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9B6E6D-8655-BE87-BC47-EE79C146BDB0}"/>
              </a:ext>
            </a:extLst>
          </p:cNvPr>
          <p:cNvSpPr txBox="1"/>
          <p:nvPr/>
        </p:nvSpPr>
        <p:spPr>
          <a:xfrm>
            <a:off x="9968409" y="6687080"/>
            <a:ext cx="3985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 </a:t>
            </a:r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  <a:endParaRPr lang="en-US" altLang="ko-KR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 라벨 분류 모델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570F75-3461-07DA-B72C-E5135284EA49}"/>
              </a:ext>
            </a:extLst>
          </p:cNvPr>
          <p:cNvSpPr txBox="1"/>
          <p:nvPr/>
        </p:nvSpPr>
        <p:spPr>
          <a:xfrm>
            <a:off x="9956271" y="8005108"/>
            <a:ext cx="3372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Preprocessing</a:t>
            </a: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&amp; Evaluation</a:t>
            </a: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Inference</a:t>
            </a: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167C332B-AB0A-2D42-11E9-CFDB3E101AF5}"/>
              </a:ext>
            </a:extLst>
          </p:cNvPr>
          <p:cNvGrpSpPr/>
          <p:nvPr/>
        </p:nvGrpSpPr>
        <p:grpSpPr>
          <a:xfrm rot="5400000">
            <a:off x="8599931" y="7893349"/>
            <a:ext cx="2624469" cy="107146"/>
            <a:chOff x="1202333" y="6196480"/>
            <a:chExt cx="4277889" cy="192857"/>
          </a:xfrm>
        </p:grpSpPr>
        <p:pic>
          <p:nvPicPr>
            <p:cNvPr id="50" name="Object 18">
              <a:extLst>
                <a:ext uri="{FF2B5EF4-FFF2-40B4-BE49-F238E27FC236}">
                  <a16:creationId xmlns:a16="http://schemas.microsoft.com/office/drawing/2014/main" id="{772F5EBC-01D5-13C2-8399-7A9D0F35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ECA5901-7BCB-A805-F552-DB1924DB318B}"/>
              </a:ext>
            </a:extLst>
          </p:cNvPr>
          <p:cNvSpPr txBox="1"/>
          <p:nvPr/>
        </p:nvSpPr>
        <p:spPr>
          <a:xfrm>
            <a:off x="14231255" y="6743226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512FBD-627E-5A56-0394-486E47AFB901}"/>
              </a:ext>
            </a:extLst>
          </p:cNvPr>
          <p:cNvSpPr txBox="1"/>
          <p:nvPr/>
        </p:nvSpPr>
        <p:spPr>
          <a:xfrm>
            <a:off x="14214332" y="8039100"/>
            <a:ext cx="3372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Langchain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추후 발전방향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05937932-E618-0D78-0F69-626944C0D31F}"/>
              </a:ext>
            </a:extLst>
          </p:cNvPr>
          <p:cNvGrpSpPr/>
          <p:nvPr/>
        </p:nvGrpSpPr>
        <p:grpSpPr>
          <a:xfrm rot="5400000">
            <a:off x="12862777" y="7949495"/>
            <a:ext cx="2624469" cy="107146"/>
            <a:chOff x="1202333" y="6196480"/>
            <a:chExt cx="4277889" cy="192857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F22E7EE2-2295-4BDD-287E-F05277FC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8" y="1166659"/>
            <a:ext cx="11519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3-4. Inference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감정 라벨 예측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E772B2E-84B2-D6A5-1F01-19B039115F99}"/>
              </a:ext>
            </a:extLst>
          </p:cNvPr>
          <p:cNvSpPr txBox="1"/>
          <p:nvPr/>
        </p:nvSpPr>
        <p:spPr>
          <a:xfrm>
            <a:off x="2807982" y="7048500"/>
            <a:ext cx="1328931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기존에 학습했던 텍스트 뿐만 아니라 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 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 실험 시 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90%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 </a:t>
            </a:r>
            <a:r>
              <a:rPr lang="ko-KR" altLang="en-US" sz="3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부분정답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b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 입력한 텍스트에 대해서도 높은 정확도를 보임</a:t>
            </a:r>
            <a:endParaRPr lang="en-US" altLang="ko-KR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감정 라벨마다 적절한 </a:t>
            </a:r>
            <a:r>
              <a:rPr lang="ko-KR" altLang="en-US" sz="3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이모티콘을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찾아 매칭</a:t>
            </a:r>
            <a:b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3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격려</a:t>
            </a:r>
            <a:r>
              <a:rPr lang="en-US" altLang="ko-KR" sz="3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😊</a:t>
            </a:r>
            <a:r>
              <a:rPr lang="en-US" altLang="ko-KR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200" dirty="0">
                <a:solidFill>
                  <a:srgbClr val="212121"/>
                </a:solidFill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동조</a:t>
            </a:r>
            <a:r>
              <a:rPr lang="en-US" altLang="ko-KR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🥺</a:t>
            </a:r>
            <a:r>
              <a:rPr lang="en-US" altLang="ko-KR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위로</a:t>
            </a:r>
            <a:r>
              <a:rPr lang="en-US" altLang="ko-KR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❤️‍🩹</a:t>
            </a:r>
            <a:r>
              <a:rPr lang="en-US" altLang="ko-KR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조언</a:t>
            </a:r>
            <a:r>
              <a:rPr lang="en-US" altLang="ko-KR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🤓</a:t>
            </a:r>
            <a:endParaRPr lang="en-US" altLang="ko-KR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A57602D8-7888-07C7-B72C-6D8A40E03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752280"/>
              </p:ext>
            </p:extLst>
          </p:nvPr>
        </p:nvGraphicFramePr>
        <p:xfrm>
          <a:off x="2807982" y="3357823"/>
          <a:ext cx="12523649" cy="3017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57790">
                  <a:extLst>
                    <a:ext uri="{9D8B030D-6E8A-4147-A177-3AD203B41FA5}">
                      <a16:colId xmlns:a16="http://schemas.microsoft.com/office/drawing/2014/main" val="1028929859"/>
                    </a:ext>
                  </a:extLst>
                </a:gridCol>
                <a:gridCol w="5007556">
                  <a:extLst>
                    <a:ext uri="{9D8B030D-6E8A-4147-A177-3AD203B41FA5}">
                      <a16:colId xmlns:a16="http://schemas.microsoft.com/office/drawing/2014/main" val="1621504552"/>
                    </a:ext>
                  </a:extLst>
                </a:gridCol>
                <a:gridCol w="1658303">
                  <a:extLst>
                    <a:ext uri="{9D8B030D-6E8A-4147-A177-3AD203B41FA5}">
                      <a16:colId xmlns:a16="http://schemas.microsoft.com/office/drawing/2014/main" val="4036045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text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각 감정 라벨에 대한 확률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감정 라벨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8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친구를 위해서라도 </a:t>
                      </a:r>
                      <a:endParaRPr lang="en-US" altLang="ko-KR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천천히 이야기 나눠보는 것은 어떨까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[0.1146, 0.0396, 0.0467, </a:t>
                      </a:r>
                      <a:r>
                        <a:rPr lang="en-US" altLang="ko-KR" sz="2400" u="sng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0.9767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조언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565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내가 생각해도 네 말이 맞는 것 같아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[0.1771, </a:t>
                      </a:r>
                      <a:r>
                        <a:rPr lang="en-US" altLang="ko-KR" sz="2400" u="sng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0.9578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0.1655, 0.2526]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665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잘 할 수 있을 거야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 </a:t>
                      </a:r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걱정하지 마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[</a:t>
                      </a:r>
                      <a:r>
                        <a:rPr lang="en-US" altLang="ko-KR" sz="2400" u="sng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0.9506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0.1336, 0.1081, 0.3230]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격려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34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이런 상황에서 친구가 그렇게 행동하다니 </a:t>
                      </a:r>
                      <a:endParaRPr lang="en-US" altLang="ko-KR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많이 속상했겠구나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[0.1744, </a:t>
                      </a:r>
                      <a:r>
                        <a:rPr lang="en-US" altLang="ko-KR" sz="2400" u="sng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0.5216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en-US" altLang="ko-KR" sz="2400" u="sng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0.7120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0.1741]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동조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위로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0178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33080F-A7B1-DCB1-7782-A5A335BC67D2}"/>
              </a:ext>
            </a:extLst>
          </p:cNvPr>
          <p:cNvSpPr txBox="1"/>
          <p:nvPr/>
        </p:nvSpPr>
        <p:spPr>
          <a:xfrm>
            <a:off x="13792200" y="6449124"/>
            <a:ext cx="1960289" cy="37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Threshold : 0.5</a:t>
            </a:r>
          </a:p>
        </p:txBody>
      </p:sp>
    </p:spTree>
    <p:extLst>
      <p:ext uri="{BB962C8B-B14F-4D97-AF65-F5344CB8AC3E}">
        <p14:creationId xmlns:p14="http://schemas.microsoft.com/office/powerpoint/2010/main" val="58639063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977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10913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charset="-127"/>
                <a:ea typeface="배달의민족 도현" panose="020B0600000101010101" charset="-127"/>
              </a:rPr>
              <a:t>4-1.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charset="-127"/>
                <a:ea typeface="배달의민족 도현" panose="020B0600000101010101" charset="-127"/>
              </a:rPr>
              <a:t>평가</a:t>
            </a:r>
            <a:endParaRPr lang="ko-KR" altLang="en-US" sz="4800" dirty="0">
              <a:latin typeface="배달의민족 도현" panose="020B0600000101010101" charset="-127"/>
              <a:ea typeface="배달의민족 도현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144420" y="6120343"/>
            <a:ext cx="6999579" cy="3824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특수하고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복잡한 상황에는 </a:t>
            </a:r>
            <a:r>
              <a:rPr lang="ko-KR" altLang="en-US" sz="24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대화 흐름에서</a:t>
            </a:r>
            <a:r>
              <a:rPr lang="en-US" altLang="ko-KR" sz="24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벗어난 답변을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하기도 함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.(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환각 현상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;Hallucination)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이모티콘의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사용이 </a:t>
            </a:r>
            <a:r>
              <a:rPr lang="ko-KR" altLang="en-US" sz="2400" dirty="0">
                <a:highlight>
                  <a:srgbClr val="00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적절하지 못한 순간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간혹 등장함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상황에 맞지 않게 지나치게 긍정적이거나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현실적인 조언을 해주지 못할 때가 존재함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C23268-5A8F-E341-31DF-ABE97250D289}"/>
              </a:ext>
            </a:extLst>
          </p:cNvPr>
          <p:cNvSpPr/>
          <p:nvPr/>
        </p:nvSpPr>
        <p:spPr>
          <a:xfrm>
            <a:off x="9372600" y="2655162"/>
            <a:ext cx="7100482" cy="7536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EC7D74-743F-F492-D73A-8ABC3A6EF3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86228" y="3162300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프로필 - 무료 상호 작용개 아이콘">
            <a:extLst>
              <a:ext uri="{FF2B5EF4-FFF2-40B4-BE49-F238E27FC236}">
                <a16:creationId xmlns:a16="http://schemas.microsoft.com/office/drawing/2014/main" id="{798723A4-B448-2F87-BB96-78B45B69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2857500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AFCCDD4-3E4E-A754-C229-18F9257D61A2}"/>
              </a:ext>
            </a:extLst>
          </p:cNvPr>
          <p:cNvSpPr/>
          <p:nvPr/>
        </p:nvSpPr>
        <p:spPr>
          <a:xfrm>
            <a:off x="10437275" y="2942703"/>
            <a:ext cx="1828836" cy="407756"/>
          </a:xfrm>
          <a:prstGeom prst="wedgeRoundRectCallout">
            <a:avLst>
              <a:gd name="adj1" fmla="val -61889"/>
              <a:gd name="adj2" fmla="val -2263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 지금 너무 화가 나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CDB553BE-078E-DDA4-5B0F-0B232C54A1F0}"/>
              </a:ext>
            </a:extLst>
          </p:cNvPr>
          <p:cNvSpPr/>
          <p:nvPr/>
        </p:nvSpPr>
        <p:spPr>
          <a:xfrm>
            <a:off x="13075248" y="3365319"/>
            <a:ext cx="2236654" cy="407756"/>
          </a:xfrm>
          <a:prstGeom prst="wedgeRoundRectCallout">
            <a:avLst>
              <a:gd name="adj1" fmla="val 60242"/>
              <a:gd name="adj2" fmla="val -3011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왜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무슨 일 있었니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🥺</a:t>
            </a:r>
            <a:endParaRPr lang="en-US" altLang="ko-KR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4" descr="프로필 - 무료 상호 작용개 아이콘">
            <a:extLst>
              <a:ext uri="{FF2B5EF4-FFF2-40B4-BE49-F238E27FC236}">
                <a16:creationId xmlns:a16="http://schemas.microsoft.com/office/drawing/2014/main" id="{F75155CF-7315-FA16-48A7-97D560CB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3771900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9A705287-C5DE-6DA9-4646-2FD04234C395}"/>
              </a:ext>
            </a:extLst>
          </p:cNvPr>
          <p:cNvSpPr/>
          <p:nvPr/>
        </p:nvSpPr>
        <p:spPr>
          <a:xfrm>
            <a:off x="10437275" y="3857103"/>
            <a:ext cx="2135725" cy="407756"/>
          </a:xfrm>
          <a:prstGeom prst="wedgeRoundRectCallout">
            <a:avLst>
              <a:gd name="adj1" fmla="val -56283"/>
              <a:gd name="adj2" fmla="val -2761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여행가서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친구랑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싸웠어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1300797-0B28-DF8A-7EBA-3A517C583D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15514" y="4305300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897E86E3-81D1-4578-728E-B2F978DB3617}"/>
              </a:ext>
            </a:extLst>
          </p:cNvPr>
          <p:cNvSpPr/>
          <p:nvPr/>
        </p:nvSpPr>
        <p:spPr>
          <a:xfrm>
            <a:off x="10591801" y="4425325"/>
            <a:ext cx="4720102" cy="717375"/>
          </a:xfrm>
          <a:prstGeom prst="wedgeRoundRectCallout">
            <a:avLst>
              <a:gd name="adj1" fmla="val 54187"/>
              <a:gd name="adj2" fmla="val -2914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싸운거야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 털어놔 봐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싸우면 정말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속상할텐데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들어줄게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얘기해봐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🥺</a:t>
            </a:r>
            <a:endParaRPr lang="en-US" altLang="ko-KR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3" name="Picture 4" descr="프로필 - 무료 상호 작용개 아이콘">
            <a:extLst>
              <a:ext uri="{FF2B5EF4-FFF2-40B4-BE49-F238E27FC236}">
                <a16:creationId xmlns:a16="http://schemas.microsoft.com/office/drawing/2014/main" id="{524680BD-406D-4212-4E07-AEAD285E4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5219700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C2A9DC00-6AE0-B568-2225-65CE667F7C30}"/>
              </a:ext>
            </a:extLst>
          </p:cNvPr>
          <p:cNvSpPr/>
          <p:nvPr/>
        </p:nvSpPr>
        <p:spPr>
          <a:xfrm>
            <a:off x="10437274" y="5335100"/>
            <a:ext cx="4574126" cy="407717"/>
          </a:xfrm>
          <a:prstGeom prst="wedgeRoundRectCallout">
            <a:avLst>
              <a:gd name="adj1" fmla="val -54750"/>
              <a:gd name="adj2" fmla="val -2830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친구가 여행내내 힘들다고 불평하길래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내가 화를 냈어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4E811227-5590-926A-08A9-447A631071EB}"/>
              </a:ext>
            </a:extLst>
          </p:cNvPr>
          <p:cNvSpPr/>
          <p:nvPr/>
        </p:nvSpPr>
        <p:spPr>
          <a:xfrm>
            <a:off x="10591801" y="5945522"/>
            <a:ext cx="4696907" cy="644572"/>
          </a:xfrm>
          <a:prstGeom prst="wedgeRoundRectCallout">
            <a:avLst>
              <a:gd name="adj1" fmla="val 55479"/>
              <a:gd name="adj2" fmla="val -323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나라도 너무 화가 났을 것 같아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많이 놀랐겠다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여행하는 동안 무슨 일이라도 있었던 건 아니지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Picture 4" descr="프로필 - 무료 상호 작용개 아이콘">
            <a:extLst>
              <a:ext uri="{FF2B5EF4-FFF2-40B4-BE49-F238E27FC236}">
                <a16:creationId xmlns:a16="http://schemas.microsoft.com/office/drawing/2014/main" id="{F8CA1DBC-6C88-D5C1-5EFC-9B7D1703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6591300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C6A75AB3-3BF3-FFA1-6703-7D031FB53B7C}"/>
              </a:ext>
            </a:extLst>
          </p:cNvPr>
          <p:cNvSpPr/>
          <p:nvPr/>
        </p:nvSpPr>
        <p:spPr>
          <a:xfrm>
            <a:off x="10437274" y="6780467"/>
            <a:ext cx="4269325" cy="400410"/>
          </a:xfrm>
          <a:prstGeom prst="wedgeRoundRectCallout">
            <a:avLst>
              <a:gd name="adj1" fmla="val -54750"/>
              <a:gd name="adj2" fmla="val -2830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정말 화가 나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친구와 다시는 만나고 싶지 않아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2FFFD3A9-314F-7887-352D-6ED208DF7A64}"/>
              </a:ext>
            </a:extLst>
          </p:cNvPr>
          <p:cNvSpPr/>
          <p:nvPr/>
        </p:nvSpPr>
        <p:spPr>
          <a:xfrm>
            <a:off x="10591802" y="7451494"/>
            <a:ext cx="4696906" cy="816206"/>
          </a:xfrm>
          <a:prstGeom prst="wedgeRoundRectCallout">
            <a:avLst>
              <a:gd name="adj1" fmla="val 55479"/>
              <a:gd name="adj2" fmla="val -323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왜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그렇게까지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생각해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기분이 나쁘다면 누구라도 화날 만해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</a:t>
            </a:r>
            <a:r>
              <a:rPr lang="ko-KR" altLang="en-US" sz="1600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언니랑</a:t>
            </a:r>
            <a:r>
              <a:rPr lang="ko-KR" altLang="en-US" sz="1600" dirty="0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오래 같이 다니지도 </a:t>
            </a:r>
            <a:r>
              <a:rPr lang="ko-KR" altLang="en-US" sz="1600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않았잖아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그런데 이렇게 싸우기까지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했다니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나도 속상하다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highlight>
                  <a:srgbClr val="00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❤️‍🩹</a:t>
            </a:r>
            <a:endParaRPr lang="en-US" altLang="ko-KR" sz="1600" dirty="0">
              <a:solidFill>
                <a:schemeClr val="tx1"/>
              </a:solidFill>
              <a:highlight>
                <a:srgbClr val="00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Picture 4" descr="프로필 - 무료 상호 작용개 아이콘">
            <a:extLst>
              <a:ext uri="{FF2B5EF4-FFF2-40B4-BE49-F238E27FC236}">
                <a16:creationId xmlns:a16="http://schemas.microsoft.com/office/drawing/2014/main" id="{979C6B70-31D1-8769-2EC1-B257C56D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75" y="8275004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A533EBB8-0C0B-4115-B37C-B9E10B3C7755}"/>
              </a:ext>
            </a:extLst>
          </p:cNvPr>
          <p:cNvSpPr/>
          <p:nvPr/>
        </p:nvSpPr>
        <p:spPr>
          <a:xfrm>
            <a:off x="10437275" y="8427404"/>
            <a:ext cx="4269325" cy="400410"/>
          </a:xfrm>
          <a:prstGeom prst="wedgeRoundRectCallout">
            <a:avLst>
              <a:gd name="adj1" fmla="val -54750"/>
              <a:gd name="adj2" fmla="val -2830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친구는 화를 낸 내 마음을 이해하고 있을까</a:t>
            </a:r>
            <a:r>
              <a:rPr lang="en-US" altLang="ko-KR" sz="1600" b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16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7618D8C-8472-1984-268D-C7F2D0E036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86228" y="8888264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22936C6E-C3B6-7C71-1B61-D2263E21EB64}"/>
              </a:ext>
            </a:extLst>
          </p:cNvPr>
          <p:cNvSpPr/>
          <p:nvPr/>
        </p:nvSpPr>
        <p:spPr>
          <a:xfrm>
            <a:off x="10437275" y="9044062"/>
            <a:ext cx="4874628" cy="976238"/>
          </a:xfrm>
          <a:prstGeom prst="wedgeRoundRectCallout">
            <a:avLst>
              <a:gd name="adj1" fmla="val 55479"/>
              <a:gd name="adj2" fmla="val -323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그럼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네가 화난 이유를 잘 설명해 주면 친구도 이해할 거야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서로의 방식이 다르니까 오해가 생기는 경우도 있는 걸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친구를 위해서라도 천천히 이야기 나눠보는 건 어떨까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🤓</a:t>
            </a:r>
            <a:endParaRPr lang="en-US" altLang="ko-KR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0ABD8EE-3F13-F041-1B8F-CCFEA91A73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15514" y="5753100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56B5742-30E8-49EB-7F9C-45487B7B1F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15514" y="7317414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FD9CA66-2D91-52F0-41A4-3E5AACA2E80B}"/>
              </a:ext>
            </a:extLst>
          </p:cNvPr>
          <p:cNvSpPr txBox="1"/>
          <p:nvPr/>
        </p:nvSpPr>
        <p:spPr>
          <a:xfrm>
            <a:off x="2208732" y="2857074"/>
            <a:ext cx="6792328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사람 수준의 공감능력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대화 문맥의 유지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이모티콘으로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감정적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몰입감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부여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27CFFB-AFF6-5669-B093-FD2BDC70C2A9}"/>
              </a:ext>
            </a:extLst>
          </p:cNvPr>
          <p:cNvSpPr txBox="1"/>
          <p:nvPr/>
        </p:nvSpPr>
        <p:spPr>
          <a:xfrm>
            <a:off x="2294657" y="5448300"/>
            <a:ext cx="2368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u="sng" dirty="0">
                <a:latin typeface="나눔스퀘어_ac Bold" panose="020B0600000101010101" charset="-127"/>
                <a:ea typeface="나눔스퀘어_ac Bold" panose="020B0600000101010101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68291698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4-2. </a:t>
            </a:r>
            <a:r>
              <a:rPr lang="en-US" altLang="ko-KR" sz="4800" dirty="0" err="1">
                <a:solidFill>
                  <a:srgbClr val="900020"/>
                </a:solidFill>
                <a:latin typeface="배달의민족 도현" panose="020B0600000101010101" charset="-127"/>
                <a:ea typeface="배달의민족 도현" panose="020B0600000101010101" charset="-127"/>
              </a:rPr>
              <a:t>LangChain</a:t>
            </a:r>
            <a:endParaRPr lang="ko-KR" altLang="en-US" sz="4800" dirty="0">
              <a:latin typeface="배달의민족 도현" panose="020B0600000101010101" charset="-127"/>
              <a:ea typeface="배달의민족 도현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270273" y="2734804"/>
            <a:ext cx="14040472" cy="483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LangChain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LLM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구동되는 앱 개발을 위한 프레임워크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언어 모델의 개량방법</a:t>
            </a:r>
            <a:endParaRPr lang="en-US" altLang="ko-KR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Fine tuning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In-context Learning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문맥을 제시하고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문맥 기반으로 모델의 출력을 조정</a:t>
            </a:r>
            <a:b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LangChain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구성요소인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8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Prompt Template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주 역할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E3BAD6A-0D52-8B9F-8A1A-59B65D716E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2600" y="2917567"/>
            <a:ext cx="6402015" cy="1373794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6DFBFF5-002F-6B75-1CBB-4FCF93AF8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892929"/>
              </p:ext>
            </p:extLst>
          </p:nvPr>
        </p:nvGraphicFramePr>
        <p:xfrm>
          <a:off x="2971800" y="7566319"/>
          <a:ext cx="5263474" cy="223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3474">
                  <a:extLst>
                    <a:ext uri="{9D8B030D-6E8A-4147-A177-3AD203B41FA5}">
                      <a16:colId xmlns:a16="http://schemas.microsoft.com/office/drawing/2014/main" val="1454442274"/>
                    </a:ext>
                  </a:extLst>
                </a:gridCol>
              </a:tblGrid>
              <a:tr h="605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Zero-Shot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9000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83842"/>
                  </a:ext>
                </a:extLst>
              </a:tr>
              <a:tr h="16340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&gt; Prompt: </a:t>
                      </a:r>
                      <a:r>
                        <a:rPr lang="ko-KR" altLang="en-US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빨간 사과가 영어로 </a:t>
                      </a:r>
                      <a:r>
                        <a:rPr lang="ko-KR" altLang="en-US" sz="2400" b="0" i="0" dirty="0" err="1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뭐야</a:t>
                      </a: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21252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&gt; LLM</a:t>
                      </a: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      "Red Apple“ </a:t>
                      </a:r>
                      <a:r>
                        <a:rPr lang="ko-KR" altLang="en-US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입니다</a:t>
                      </a: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</a:p>
                  </a:txBody>
                  <a:tcPr>
                    <a:solidFill>
                      <a:srgbClr val="FF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6662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76A0B39-7353-4875-0B52-4FE32149B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08669"/>
              </p:ext>
            </p:extLst>
          </p:nvPr>
        </p:nvGraphicFramePr>
        <p:xfrm>
          <a:off x="9036278" y="7566318"/>
          <a:ext cx="5263474" cy="2234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3474">
                  <a:extLst>
                    <a:ext uri="{9D8B030D-6E8A-4147-A177-3AD203B41FA5}">
                      <a16:colId xmlns:a16="http://schemas.microsoft.com/office/drawing/2014/main" val="1454442274"/>
                    </a:ext>
                  </a:extLst>
                </a:gridCol>
              </a:tblGrid>
              <a:tr h="6448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One-Shot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9000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83842"/>
                  </a:ext>
                </a:extLst>
              </a:tr>
              <a:tr h="159010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&gt; Prompt: </a:t>
                      </a:r>
                      <a:r>
                        <a:rPr lang="ko-KR" altLang="en-US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빨간 사과는 </a:t>
                      </a: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Red </a:t>
                      </a:r>
                      <a:r>
                        <a:rPr lang="ko-KR" altLang="en-US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사과야</a:t>
                      </a: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                 </a:t>
                      </a:r>
                      <a:r>
                        <a:rPr lang="ko-KR" altLang="en-US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그럼 노란 바나나는 </a:t>
                      </a:r>
                      <a:r>
                        <a:rPr lang="ko-KR" altLang="en-US" sz="2400" b="0" i="0" dirty="0" err="1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뭐야</a:t>
                      </a: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r>
                        <a:rPr lang="ko-KR" altLang="en-US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lang="en-US" altLang="ko-KR" sz="2400" b="0" i="0" dirty="0">
                        <a:solidFill>
                          <a:srgbClr val="212529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212529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&gt; LLM</a:t>
                      </a: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:       “Yellow </a:t>
                      </a:r>
                      <a:r>
                        <a:rPr lang="ko-KR" altLang="en-US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바나나</a:t>
                      </a: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“ </a:t>
                      </a:r>
                      <a:r>
                        <a:rPr lang="ko-KR" altLang="en-US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입니다</a:t>
                      </a:r>
                      <a:r>
                        <a:rPr lang="en-US" altLang="ko-KR" sz="2400" b="0" i="0" dirty="0">
                          <a:solidFill>
                            <a:srgbClr val="212529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</a:p>
                  </a:txBody>
                  <a:tcPr>
                    <a:solidFill>
                      <a:srgbClr val="FF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66624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7ABF98-9163-D60D-2E1A-80D5DE3E5DB6}"/>
              </a:ext>
            </a:extLst>
          </p:cNvPr>
          <p:cNvSpPr/>
          <p:nvPr/>
        </p:nvSpPr>
        <p:spPr>
          <a:xfrm>
            <a:off x="2971800" y="7566319"/>
            <a:ext cx="5263474" cy="22397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88CEE9-B76B-E965-6FCF-36DC3CF0FB51}"/>
              </a:ext>
            </a:extLst>
          </p:cNvPr>
          <p:cNvSpPr/>
          <p:nvPr/>
        </p:nvSpPr>
        <p:spPr>
          <a:xfrm>
            <a:off x="9036278" y="7561536"/>
            <a:ext cx="5263474" cy="22397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8680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4-2. </a:t>
            </a:r>
            <a:r>
              <a:rPr lang="en-US" altLang="ko-KR" sz="4800" dirty="0" err="1">
                <a:solidFill>
                  <a:srgbClr val="900020"/>
                </a:solidFill>
                <a:latin typeface="배달의민족 도현" panose="020B0600000101010101" charset="-127"/>
                <a:ea typeface="배달의민족 도현" panose="020B0600000101010101" charset="-127"/>
              </a:rPr>
              <a:t>LangChain</a:t>
            </a:r>
            <a:endParaRPr lang="ko-KR" altLang="en-US" sz="4800" dirty="0">
              <a:latin typeface="배달의민족 도현" panose="020B0600000101010101" charset="-127"/>
              <a:ea typeface="배달의민족 도현" panose="020B0600000101010101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D90CA56-902F-3793-9487-B7221E7E04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2784483"/>
            <a:ext cx="9412013" cy="3153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AEAE80-62CA-7A44-FC52-B4401890BFB6}"/>
              </a:ext>
            </a:extLst>
          </p:cNvPr>
          <p:cNvSpPr txBox="1"/>
          <p:nvPr/>
        </p:nvSpPr>
        <p:spPr>
          <a:xfrm>
            <a:off x="2133600" y="3032654"/>
            <a:ext cx="6792328" cy="1252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공감형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구축을 위한 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Prompt Template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D6579D-FCEE-C82F-B410-9AFA50244C07}"/>
              </a:ext>
            </a:extLst>
          </p:cNvPr>
          <p:cNvSpPr/>
          <p:nvPr/>
        </p:nvSpPr>
        <p:spPr>
          <a:xfrm>
            <a:off x="2182761" y="6472935"/>
            <a:ext cx="13914532" cy="3013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AE73CF4-1F0F-A383-33DD-DB38BE0C27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56532" y="7560148"/>
            <a:ext cx="820572" cy="820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4" descr="프로필 - 무료 상호 작용개 아이콘">
            <a:extLst>
              <a:ext uri="{FF2B5EF4-FFF2-40B4-BE49-F238E27FC236}">
                <a16:creationId xmlns:a16="http://schemas.microsoft.com/office/drawing/2014/main" id="{09106CD5-3CD4-5ED8-0304-A346CAD2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36" y="6675273"/>
            <a:ext cx="678496" cy="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6F1DADC0-5D69-4B7C-D1D4-96E68FCFF184}"/>
              </a:ext>
            </a:extLst>
          </p:cNvPr>
          <p:cNvSpPr/>
          <p:nvPr/>
        </p:nvSpPr>
        <p:spPr>
          <a:xfrm>
            <a:off x="3541290" y="6684838"/>
            <a:ext cx="7583909" cy="781505"/>
          </a:xfrm>
          <a:prstGeom prst="wedgeRoundRectCallout">
            <a:avLst>
              <a:gd name="adj1" fmla="val -57112"/>
              <a:gd name="adj2" fmla="val -2389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내가 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CPA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시험을 준비하는 고시생인데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요즘 공부가 잘 안되고 우울감이 자주 찾아와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사실 이 길이 맞는 지도 슬슬 의구심이 들어서 버티기가 힘든 것 같아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극복해낼 수 있을까 내가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4225BB5C-D94D-443D-D600-886721227309}"/>
              </a:ext>
            </a:extLst>
          </p:cNvPr>
          <p:cNvSpPr/>
          <p:nvPr/>
        </p:nvSpPr>
        <p:spPr>
          <a:xfrm>
            <a:off x="4743389" y="7731956"/>
            <a:ext cx="9837761" cy="1517621"/>
          </a:xfrm>
          <a:prstGeom prst="wedgeRoundRectCallout">
            <a:avLst>
              <a:gd name="adj1" fmla="val 56244"/>
              <a:gd name="adj2" fmla="val -3075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당신의 고민이 충분히 이해가요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CPA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시험 준비는 정말 힘든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일이에요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그럴 때마다 우울감이 찾아온다면 더더욱 힘들 것 같아요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그런 감정을 느끼는 건 당연한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일이에요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스트레스 받고 힘든 시기를 겪을 때는 자신을 너무 무리하지 않고 휴식을 취하는 것도 중요해요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의구심이 들 수도 있지만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누구나 그런 생각이 드는 때가 찾아오는 것 같아요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just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중요한 건 당신이 선택한 길이 맞다는 확신을 갖는 것이에요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자신의 능력을 믿고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꾸준한 노력을 통해 꼭 성공할 수 있어요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13413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4-3.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발전방향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2278360" y="3069982"/>
            <a:ext cx="13342640" cy="5877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2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챗봇의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옵션으로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‘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 상담 모드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추가 </a:t>
            </a:r>
            <a:endParaRPr lang="en-US" altLang="ko-KR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학습 모델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(KoGPT2 + BERT)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LangChain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(API)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선택적으로 활용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LangChain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활용으로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복잡한 대화 인식 및 생성 지원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사용에 따른 비용을 효율적으로 관리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 분류 및 이모티콘 매칭 프로세스 강화</a:t>
            </a:r>
            <a:endParaRPr lang="en-US" altLang="ko-KR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데이터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공감 답변에 대한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 -&gt;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데이터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감정에 대한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문장에 대한 더 세세하고 적절한 이모티콘 매칭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05678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1374740" y="6528848"/>
            <a:ext cx="6736904" cy="4576264"/>
            <a:chOff x="-1374740" y="6528848"/>
            <a:chExt cx="6736904" cy="457626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4740" y="6528848"/>
              <a:ext cx="6736904" cy="45762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 cstate="print"/>
          <a:srcRect t="1" r="16333" b="42110"/>
          <a:stretch/>
        </p:blipFill>
        <p:spPr>
          <a:xfrm rot="19860000">
            <a:off x="8979720" y="5059990"/>
            <a:ext cx="10720043" cy="700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8732" y="2559765"/>
            <a:ext cx="2908864" cy="5916825"/>
            <a:chOff x="1498732" y="2559765"/>
            <a:chExt cx="2908864" cy="5916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98732" y="2559765"/>
              <a:ext cx="2908864" cy="5916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3164" y="2789709"/>
            <a:ext cx="4817998" cy="5359053"/>
            <a:chOff x="2953164" y="2789709"/>
            <a:chExt cx="4817998" cy="5359053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3164" y="2789709"/>
              <a:ext cx="4817998" cy="535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6010" y="-2183551"/>
            <a:ext cx="5941649" cy="10683931"/>
            <a:chOff x="13976010" y="-2183551"/>
            <a:chExt cx="5941649" cy="106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 cstate="print"/>
            <a:srcRect r="16615" b="46638"/>
            <a:stretch/>
          </p:blipFill>
          <p:spPr>
            <a:xfrm rot="14460000">
              <a:off x="11604869" y="187590"/>
              <a:ext cx="10683931" cy="5941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Grp="1" noUngrp="1" noRot="1" noMove="1" noResize="1"/>
          </p:cNvGrpSpPr>
          <p:nvPr/>
        </p:nvGrpSpPr>
        <p:grpSpPr>
          <a:xfrm>
            <a:off x="7987753" y="0"/>
            <a:ext cx="11094695" cy="7536437"/>
            <a:chOff x="7987753" y="0"/>
            <a:chExt cx="11094695" cy="7536437"/>
          </a:xfrm>
        </p:grpSpPr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7987753" y="0"/>
              <a:ext cx="11094695" cy="75364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CAC3C-9597-0489-EB16-FEDC8E209878}"/>
              </a:ext>
            </a:extLst>
          </p:cNvPr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02C3F3-C827-78AA-1A3E-428977E9AD3A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22684289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AutoShape 4" descr="A character illustration of a person with traits of an MBTI F (Feeling) type. The character should have exaggerated, expressive facial features with big eyes, a friendly smile, and a warm, caring expression. Their clothing should be colorful and cozy, with a whimsical and approachable style. The character's pose should be open and welcoming, possibly holding a heart or some other symbol of empathy. The overall style should be cartoonish, with soft lines and a playful, vibrant color palette to convey emotional warmth and kindness.">
            <a:extLst>
              <a:ext uri="{FF2B5EF4-FFF2-40B4-BE49-F238E27FC236}">
                <a16:creationId xmlns:a16="http://schemas.microsoft.com/office/drawing/2014/main" id="{7610CE17-49CB-5DA3-5958-B2E6EB8992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772974-4002-5A09-2766-C203F51B35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817" y="4265659"/>
            <a:ext cx="4024569" cy="40245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C9CBD7-C973-9D03-82A2-619087DCFAD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3042"/>
          <a:stretch/>
        </p:blipFill>
        <p:spPr>
          <a:xfrm>
            <a:off x="8605053" y="3455023"/>
            <a:ext cx="2783582" cy="26304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BCAAC1-FA66-5BDB-E01C-0C347D7E5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5053" y="7464794"/>
            <a:ext cx="2631706" cy="26317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1FF12-6311-64ED-A732-B45C2A3FFAF2}"/>
              </a:ext>
            </a:extLst>
          </p:cNvPr>
          <p:cNvSpPr txBox="1"/>
          <p:nvPr/>
        </p:nvSpPr>
        <p:spPr>
          <a:xfrm>
            <a:off x="2936764" y="8511031"/>
            <a:ext cx="4378436" cy="59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지우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 우울해서 빵 샀어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0A65A-7CAD-D837-11D1-6ACDC447A083}"/>
              </a:ext>
            </a:extLst>
          </p:cNvPr>
          <p:cNvSpPr txBox="1"/>
          <p:nvPr/>
        </p:nvSpPr>
        <p:spPr>
          <a:xfrm>
            <a:off x="11650356" y="4101926"/>
            <a:ext cx="51209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AI: </a:t>
            </a:r>
          </a:p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빵 사는 것과 우울한 것이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관련있습니까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휴먼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C60AB-AA18-3C30-6FD3-7B77DC48B114}"/>
              </a:ext>
            </a:extLst>
          </p:cNvPr>
          <p:cNvSpPr txBox="1"/>
          <p:nvPr/>
        </p:nvSpPr>
        <p:spPr>
          <a:xfrm>
            <a:off x="11650356" y="8302741"/>
            <a:ext cx="51209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공감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</a:p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무슨 일 있어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??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걱정된다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D3D237-3620-9702-4957-3185DC2A3F90}"/>
              </a:ext>
            </a:extLst>
          </p:cNvPr>
          <p:cNvSpPr txBox="1"/>
          <p:nvPr/>
        </p:nvSpPr>
        <p:spPr>
          <a:xfrm>
            <a:off x="9677400" y="6427205"/>
            <a:ext cx="83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VS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98A1A6-4CB6-2ED7-32B1-814BC207CFCE}"/>
              </a:ext>
            </a:extLst>
          </p:cNvPr>
          <p:cNvSpPr txBox="1"/>
          <p:nvPr/>
        </p:nvSpPr>
        <p:spPr>
          <a:xfrm>
            <a:off x="1814914" y="2400300"/>
            <a:ext cx="14110886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인간적인 공감 능력을 겸비한 </a:t>
            </a:r>
            <a:r>
              <a:rPr lang="ko-KR" altLang="en-US" sz="32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챗봇을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직접 구현해보고자 함</a:t>
            </a:r>
          </a:p>
        </p:txBody>
      </p:sp>
    </p:spTree>
    <p:extLst>
      <p:ext uri="{BB962C8B-B14F-4D97-AF65-F5344CB8AC3E}">
        <p14:creationId xmlns:p14="http://schemas.microsoft.com/office/powerpoint/2010/main" val="19622489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1-2. Dataset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BD036E-DB02-02E3-3CA0-0A191010BF39}"/>
              </a:ext>
            </a:extLst>
          </p:cNvPr>
          <p:cNvSpPr txBox="1"/>
          <p:nvPr/>
        </p:nvSpPr>
        <p:spPr>
          <a:xfrm>
            <a:off x="2742057" y="6887172"/>
            <a:ext cx="12801600" cy="261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AIhub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공감형 대화 데이터셋 사용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친구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직장 동료 등 다양한 화자 간의 관계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기쁨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당황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슬픔 등의 감정상황 부여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상황마다 감정화자와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공감화자의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짧은 문답식 발화로 이루어짐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58792C-1182-88F9-0814-AAF265FD0A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5513" y="3914666"/>
            <a:ext cx="5415101" cy="28205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A02D8F-5AAB-8535-68AA-71CEAC38AD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4152" y="3762701"/>
            <a:ext cx="8093141" cy="31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533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1-2. Dataset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BD036E-DB02-02E3-3CA0-0A191010BF39}"/>
              </a:ext>
            </a:extLst>
          </p:cNvPr>
          <p:cNvSpPr txBox="1"/>
          <p:nvPr/>
        </p:nvSpPr>
        <p:spPr>
          <a:xfrm>
            <a:off x="2823438" y="8007954"/>
            <a:ext cx="1280160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Training / Validation,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원천 데이터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데이터로 각각 나뉨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시 필요에 따라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Training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Validation set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통합하여 사용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059980-CFB1-B085-1341-C7617B4DCE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4657" y="3451523"/>
            <a:ext cx="6515665" cy="3947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A985BA-0D58-0F52-C2C3-30C19D3A59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5132" y="3189354"/>
            <a:ext cx="6437647" cy="43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637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1-2. Dataset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51A53AD-56C8-083A-23D8-656B2DB557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83" y="3187338"/>
            <a:ext cx="10897544" cy="4099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D036E-DB02-02E3-3CA0-0A191010BF39}"/>
              </a:ext>
            </a:extLst>
          </p:cNvPr>
          <p:cNvSpPr txBox="1"/>
          <p:nvPr/>
        </p:nvSpPr>
        <p:spPr>
          <a:xfrm>
            <a:off x="3114955" y="7636679"/>
            <a:ext cx="12801600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발화마다 공감 라벨 존재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격려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조언의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 포함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라벨이 문장마다 비교적 균등한 비율로 분포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4393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53451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8" y="1166659"/>
            <a:ext cx="1206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1-3. Architecture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Diagram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3" name="Picture 4" descr="프로필 - 무료 상호 작용개 아이콘">
            <a:extLst>
              <a:ext uri="{FF2B5EF4-FFF2-40B4-BE49-F238E27FC236}">
                <a16:creationId xmlns:a16="http://schemas.microsoft.com/office/drawing/2014/main" id="{97A14EB2-953B-2879-8262-CFC715962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22" y="5251478"/>
            <a:ext cx="1864432" cy="186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382C85-2CF7-0937-AA4F-8E6BE3A80988}"/>
              </a:ext>
            </a:extLst>
          </p:cNvPr>
          <p:cNvSpPr txBox="1"/>
          <p:nvPr/>
        </p:nvSpPr>
        <p:spPr>
          <a:xfrm>
            <a:off x="3566041" y="5751147"/>
            <a:ext cx="245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텍스트 입력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B95DB70E-D22E-82EA-7F6A-716750D96D16}"/>
              </a:ext>
            </a:extLst>
          </p:cNvPr>
          <p:cNvSpPr/>
          <p:nvPr/>
        </p:nvSpPr>
        <p:spPr>
          <a:xfrm>
            <a:off x="5877851" y="5352830"/>
            <a:ext cx="3240929" cy="38366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702B1D9-D4D0-9B4E-662F-B4BAA4D2D874}"/>
              </a:ext>
            </a:extLst>
          </p:cNvPr>
          <p:cNvSpPr/>
          <p:nvPr/>
        </p:nvSpPr>
        <p:spPr>
          <a:xfrm>
            <a:off x="6410000" y="5070393"/>
            <a:ext cx="2173596" cy="51628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KoGPT2</a:t>
            </a:r>
            <a:endParaRPr lang="ko-KR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E8FAAC-461F-415B-1891-95B21D9D75A5}"/>
              </a:ext>
            </a:extLst>
          </p:cNvPr>
          <p:cNvSpPr txBox="1"/>
          <p:nvPr/>
        </p:nvSpPr>
        <p:spPr>
          <a:xfrm>
            <a:off x="6291560" y="3766839"/>
            <a:ext cx="240743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Single-turn </a:t>
            </a:r>
          </a:p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Multi-turn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4B0226-2435-8CAD-31E5-92691D6E49E4}"/>
              </a:ext>
            </a:extLst>
          </p:cNvPr>
          <p:cNvSpPr txBox="1"/>
          <p:nvPr/>
        </p:nvSpPr>
        <p:spPr>
          <a:xfrm>
            <a:off x="7447853" y="6588149"/>
            <a:ext cx="1842954" cy="38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003A3B9-D709-9103-81DC-801AF50AB02A}"/>
              </a:ext>
            </a:extLst>
          </p:cNvPr>
          <p:cNvSpPr/>
          <p:nvPr/>
        </p:nvSpPr>
        <p:spPr>
          <a:xfrm>
            <a:off x="6186697" y="5825771"/>
            <a:ext cx="2617166" cy="7154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 대화 텍스트 </a:t>
            </a:r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순서도: 대체 처리 54">
            <a:extLst>
              <a:ext uri="{FF2B5EF4-FFF2-40B4-BE49-F238E27FC236}">
                <a16:creationId xmlns:a16="http://schemas.microsoft.com/office/drawing/2014/main" id="{D3D7E09D-F57D-5D84-0A96-1ECA2034BE85}"/>
              </a:ext>
            </a:extLst>
          </p:cNvPr>
          <p:cNvSpPr/>
          <p:nvPr/>
        </p:nvSpPr>
        <p:spPr>
          <a:xfrm>
            <a:off x="10077439" y="5527434"/>
            <a:ext cx="1566740" cy="129177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</a:t>
            </a:r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</a:t>
            </a:r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C4661EE4-6123-90B9-F460-5C1BE49EBBF1}"/>
              </a:ext>
            </a:extLst>
          </p:cNvPr>
          <p:cNvSpPr txBox="1"/>
          <p:nvPr/>
        </p:nvSpPr>
        <p:spPr>
          <a:xfrm>
            <a:off x="2517079" y="8362678"/>
            <a:ext cx="245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챗봇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답변 출력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88" name="사각형: 둥근 모서리 987">
            <a:extLst>
              <a:ext uri="{FF2B5EF4-FFF2-40B4-BE49-F238E27FC236}">
                <a16:creationId xmlns:a16="http://schemas.microsoft.com/office/drawing/2014/main" id="{1858105A-12D2-73C2-CAF4-C4D57E7D1FC8}"/>
              </a:ext>
            </a:extLst>
          </p:cNvPr>
          <p:cNvSpPr/>
          <p:nvPr/>
        </p:nvSpPr>
        <p:spPr>
          <a:xfrm>
            <a:off x="6186697" y="7018702"/>
            <a:ext cx="2617166" cy="7154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초안 생성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90" name="직선 화살표 연결선 989">
            <a:extLst>
              <a:ext uri="{FF2B5EF4-FFF2-40B4-BE49-F238E27FC236}">
                <a16:creationId xmlns:a16="http://schemas.microsoft.com/office/drawing/2014/main" id="{EEF8FD35-B7D9-02C0-799D-F3E06419CBEA}"/>
              </a:ext>
            </a:extLst>
          </p:cNvPr>
          <p:cNvCxnSpPr>
            <a:stCxn id="44" idx="2"/>
            <a:endCxn id="988" idx="0"/>
          </p:cNvCxnSpPr>
          <p:nvPr/>
        </p:nvCxnSpPr>
        <p:spPr>
          <a:xfrm>
            <a:off x="7495280" y="6541193"/>
            <a:ext cx="0" cy="477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2" name="사각형: 둥근 모서리 991">
            <a:extLst>
              <a:ext uri="{FF2B5EF4-FFF2-40B4-BE49-F238E27FC236}">
                <a16:creationId xmlns:a16="http://schemas.microsoft.com/office/drawing/2014/main" id="{AA305F8E-E148-34EA-4301-5BF49A3B106E}"/>
              </a:ext>
            </a:extLst>
          </p:cNvPr>
          <p:cNvSpPr/>
          <p:nvPr/>
        </p:nvSpPr>
        <p:spPr>
          <a:xfrm>
            <a:off x="6186697" y="8210908"/>
            <a:ext cx="2617166" cy="7154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답변 생성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94" name="TextBox 993">
            <a:extLst>
              <a:ext uri="{FF2B5EF4-FFF2-40B4-BE49-F238E27FC236}">
                <a16:creationId xmlns:a16="http://schemas.microsoft.com/office/drawing/2014/main" id="{92BE2B4F-D9DE-3D62-AA31-6D8411C282CB}"/>
              </a:ext>
            </a:extLst>
          </p:cNvPr>
          <p:cNvSpPr txBox="1"/>
          <p:nvPr/>
        </p:nvSpPr>
        <p:spPr>
          <a:xfrm>
            <a:off x="7447853" y="7793955"/>
            <a:ext cx="1010344" cy="38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후처리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95" name="직선 화살표 연결선 994">
            <a:extLst>
              <a:ext uri="{FF2B5EF4-FFF2-40B4-BE49-F238E27FC236}">
                <a16:creationId xmlns:a16="http://schemas.microsoft.com/office/drawing/2014/main" id="{22C1FF6A-3D5A-2A5E-F4E9-DFF9086F2AAA}"/>
              </a:ext>
            </a:extLst>
          </p:cNvPr>
          <p:cNvCxnSpPr>
            <a:cxnSpLocks/>
            <a:stCxn id="988" idx="2"/>
            <a:endCxn id="992" idx="0"/>
          </p:cNvCxnSpPr>
          <p:nvPr/>
        </p:nvCxnSpPr>
        <p:spPr>
          <a:xfrm>
            <a:off x="7495280" y="7734124"/>
            <a:ext cx="0" cy="4767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4" name="순서도: 대체 처리 1013">
            <a:extLst>
              <a:ext uri="{FF2B5EF4-FFF2-40B4-BE49-F238E27FC236}">
                <a16:creationId xmlns:a16="http://schemas.microsoft.com/office/drawing/2014/main" id="{EEB264CA-9880-88B9-E323-70C44A4011D9}"/>
              </a:ext>
            </a:extLst>
          </p:cNvPr>
          <p:cNvSpPr/>
          <p:nvPr/>
        </p:nvSpPr>
        <p:spPr>
          <a:xfrm>
            <a:off x="12227671" y="5347916"/>
            <a:ext cx="3240929" cy="38366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7" name="사각형: 둥근 모서리 1016">
            <a:extLst>
              <a:ext uri="{FF2B5EF4-FFF2-40B4-BE49-F238E27FC236}">
                <a16:creationId xmlns:a16="http://schemas.microsoft.com/office/drawing/2014/main" id="{40FA94A3-FDFA-94DF-91E0-E541929EC763}"/>
              </a:ext>
            </a:extLst>
          </p:cNvPr>
          <p:cNvSpPr/>
          <p:nvPr/>
        </p:nvSpPr>
        <p:spPr>
          <a:xfrm>
            <a:off x="12536517" y="5820857"/>
            <a:ext cx="2617166" cy="7154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 라벨 분류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18" name="사각형: 둥근 모서리 1017">
            <a:extLst>
              <a:ext uri="{FF2B5EF4-FFF2-40B4-BE49-F238E27FC236}">
                <a16:creationId xmlns:a16="http://schemas.microsoft.com/office/drawing/2014/main" id="{6E256FC7-0BC4-89FF-A89A-08DDD87BA885}"/>
              </a:ext>
            </a:extLst>
          </p:cNvPr>
          <p:cNvSpPr/>
          <p:nvPr/>
        </p:nvSpPr>
        <p:spPr>
          <a:xfrm>
            <a:off x="12536517" y="7013788"/>
            <a:ext cx="2617166" cy="7154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이모티콘 매칭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19" name="직선 화살표 연결선 1018">
            <a:extLst>
              <a:ext uri="{FF2B5EF4-FFF2-40B4-BE49-F238E27FC236}">
                <a16:creationId xmlns:a16="http://schemas.microsoft.com/office/drawing/2014/main" id="{B563666C-5317-0B1B-2791-271B9A53FC68}"/>
              </a:ext>
            </a:extLst>
          </p:cNvPr>
          <p:cNvCxnSpPr>
            <a:stCxn id="1017" idx="2"/>
            <a:endCxn id="1018" idx="0"/>
          </p:cNvCxnSpPr>
          <p:nvPr/>
        </p:nvCxnSpPr>
        <p:spPr>
          <a:xfrm>
            <a:off x="13845100" y="6536279"/>
            <a:ext cx="0" cy="477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0" name="사각형: 둥근 모서리 1019">
            <a:extLst>
              <a:ext uri="{FF2B5EF4-FFF2-40B4-BE49-F238E27FC236}">
                <a16:creationId xmlns:a16="http://schemas.microsoft.com/office/drawing/2014/main" id="{DDEDFF1A-3AFD-32EA-4417-1E715CD625F9}"/>
              </a:ext>
            </a:extLst>
          </p:cNvPr>
          <p:cNvSpPr/>
          <p:nvPr/>
        </p:nvSpPr>
        <p:spPr>
          <a:xfrm>
            <a:off x="12536517" y="8205994"/>
            <a:ext cx="2617166" cy="7154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이모티콘 포함된 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답변 생성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22" name="직선 화살표 연결선 1021">
            <a:extLst>
              <a:ext uri="{FF2B5EF4-FFF2-40B4-BE49-F238E27FC236}">
                <a16:creationId xmlns:a16="http://schemas.microsoft.com/office/drawing/2014/main" id="{31A25223-E6A8-BD0B-37DC-F83E76B1C339}"/>
              </a:ext>
            </a:extLst>
          </p:cNvPr>
          <p:cNvCxnSpPr>
            <a:cxnSpLocks/>
            <a:stCxn id="1018" idx="2"/>
            <a:endCxn id="1020" idx="0"/>
          </p:cNvCxnSpPr>
          <p:nvPr/>
        </p:nvCxnSpPr>
        <p:spPr>
          <a:xfrm>
            <a:off x="13845100" y="7729210"/>
            <a:ext cx="0" cy="4767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64274263-ADFB-09C6-895B-B659B6BB1C4D}"/>
              </a:ext>
            </a:extLst>
          </p:cNvPr>
          <p:cNvSpPr/>
          <p:nvPr/>
        </p:nvSpPr>
        <p:spPr>
          <a:xfrm>
            <a:off x="12758302" y="5065479"/>
            <a:ext cx="2173596" cy="51628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endParaRPr lang="ko-KR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7B9B50CC-5364-964C-E993-ACFF1B1407E2}"/>
              </a:ext>
            </a:extLst>
          </p:cNvPr>
          <p:cNvCxnSpPr>
            <a:stCxn id="13" idx="3"/>
            <a:endCxn id="44" idx="1"/>
          </p:cNvCxnSpPr>
          <p:nvPr/>
        </p:nvCxnSpPr>
        <p:spPr>
          <a:xfrm flipV="1">
            <a:off x="3755654" y="6183482"/>
            <a:ext cx="2431043" cy="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화살표 연결선 1034">
            <a:extLst>
              <a:ext uri="{FF2B5EF4-FFF2-40B4-BE49-F238E27FC236}">
                <a16:creationId xmlns:a16="http://schemas.microsoft.com/office/drawing/2014/main" id="{F86C7334-48F1-E4B0-2711-1DFD7D1BA552}"/>
              </a:ext>
            </a:extLst>
          </p:cNvPr>
          <p:cNvCxnSpPr>
            <a:cxnSpLocks/>
            <a:stCxn id="55" idx="3"/>
            <a:endCxn id="1017" idx="1"/>
          </p:cNvCxnSpPr>
          <p:nvPr/>
        </p:nvCxnSpPr>
        <p:spPr>
          <a:xfrm>
            <a:off x="11644179" y="6173321"/>
            <a:ext cx="892338" cy="5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연결선: 꺾임 1049">
            <a:extLst>
              <a:ext uri="{FF2B5EF4-FFF2-40B4-BE49-F238E27FC236}">
                <a16:creationId xmlns:a16="http://schemas.microsoft.com/office/drawing/2014/main" id="{90659E28-45D1-223E-D6E0-9DFC49F8B43F}"/>
              </a:ext>
            </a:extLst>
          </p:cNvPr>
          <p:cNvCxnSpPr>
            <a:cxnSpLocks/>
            <a:stCxn id="992" idx="2"/>
            <a:endCxn id="55" idx="1"/>
          </p:cNvCxnSpPr>
          <p:nvPr/>
        </p:nvCxnSpPr>
        <p:spPr>
          <a:xfrm rot="5400000" flipH="1" flipV="1">
            <a:off x="7409854" y="6258746"/>
            <a:ext cx="2753009" cy="2582159"/>
          </a:xfrm>
          <a:prstGeom prst="bentConnector4">
            <a:avLst>
              <a:gd name="adj1" fmla="val -17992"/>
              <a:gd name="adj2" fmla="val 753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연결선: 꺾임 1052">
            <a:extLst>
              <a:ext uri="{FF2B5EF4-FFF2-40B4-BE49-F238E27FC236}">
                <a16:creationId xmlns:a16="http://schemas.microsoft.com/office/drawing/2014/main" id="{6559A9FE-818B-FA84-F55B-D15A06C5C625}"/>
              </a:ext>
            </a:extLst>
          </p:cNvPr>
          <p:cNvCxnSpPr>
            <a:stCxn id="1020" idx="2"/>
            <a:endCxn id="13" idx="2"/>
          </p:cNvCxnSpPr>
          <p:nvPr/>
        </p:nvCxnSpPr>
        <p:spPr>
          <a:xfrm rot="5400000" flipH="1">
            <a:off x="7431516" y="2507832"/>
            <a:ext cx="1805506" cy="11021662"/>
          </a:xfrm>
          <a:prstGeom prst="bentConnector3">
            <a:avLst>
              <a:gd name="adj1" fmla="val -459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TextBox 1059">
            <a:extLst>
              <a:ext uri="{FF2B5EF4-FFF2-40B4-BE49-F238E27FC236}">
                <a16:creationId xmlns:a16="http://schemas.microsoft.com/office/drawing/2014/main" id="{9328C6B0-57C5-47B8-1233-5665736AA921}"/>
              </a:ext>
            </a:extLst>
          </p:cNvPr>
          <p:cNvSpPr txBox="1"/>
          <p:nvPr/>
        </p:nvSpPr>
        <p:spPr>
          <a:xfrm>
            <a:off x="12630600" y="3955623"/>
            <a:ext cx="240743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FA6315A9-9108-A8FC-4262-26A83B19D9B9}"/>
              </a:ext>
            </a:extLst>
          </p:cNvPr>
          <p:cNvCxnSpPr>
            <a:stCxn id="36" idx="2"/>
            <a:endCxn id="29" idx="0"/>
          </p:cNvCxnSpPr>
          <p:nvPr/>
        </p:nvCxnSpPr>
        <p:spPr>
          <a:xfrm>
            <a:off x="7495279" y="4474725"/>
            <a:ext cx="1519" cy="5956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45F4CE2-C1CC-C742-54E3-D6105DD6F2BA}"/>
              </a:ext>
            </a:extLst>
          </p:cNvPr>
          <p:cNvSpPr txBox="1"/>
          <p:nvPr/>
        </p:nvSpPr>
        <p:spPr>
          <a:xfrm>
            <a:off x="7517665" y="4597431"/>
            <a:ext cx="1842954" cy="38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Training</a:t>
            </a:r>
          </a:p>
        </p:txBody>
      </p:sp>
      <p:cxnSp>
        <p:nvCxnSpPr>
          <p:cNvPr id="1064" name="직선 화살표 연결선 1063">
            <a:extLst>
              <a:ext uri="{FF2B5EF4-FFF2-40B4-BE49-F238E27FC236}">
                <a16:creationId xmlns:a16="http://schemas.microsoft.com/office/drawing/2014/main" id="{145D2F5F-E086-FE5A-24E8-5D924B88634D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7495279" y="3179433"/>
            <a:ext cx="0" cy="5874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TextBox 1064">
            <a:extLst>
              <a:ext uri="{FF2B5EF4-FFF2-40B4-BE49-F238E27FC236}">
                <a16:creationId xmlns:a16="http://schemas.microsoft.com/office/drawing/2014/main" id="{F864D8C1-6D84-09E2-8485-829DBE98E46C}"/>
              </a:ext>
            </a:extLst>
          </p:cNvPr>
          <p:cNvSpPr txBox="1"/>
          <p:nvPr/>
        </p:nvSpPr>
        <p:spPr>
          <a:xfrm>
            <a:off x="7517665" y="3302139"/>
            <a:ext cx="240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Preprocessing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99C4B241-4F19-C5AD-A27D-05F63FD37437}"/>
              </a:ext>
            </a:extLst>
          </p:cNvPr>
          <p:cNvSpPr txBox="1"/>
          <p:nvPr/>
        </p:nvSpPr>
        <p:spPr>
          <a:xfrm>
            <a:off x="6291560" y="2781300"/>
            <a:ext cx="876507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hub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공감형 대화 데이터셋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69" name="직선 화살표 연결선 1068">
            <a:extLst>
              <a:ext uri="{FF2B5EF4-FFF2-40B4-BE49-F238E27FC236}">
                <a16:creationId xmlns:a16="http://schemas.microsoft.com/office/drawing/2014/main" id="{E2422181-12C3-17F5-EAF3-829A9B4BAEA4}"/>
              </a:ext>
            </a:extLst>
          </p:cNvPr>
          <p:cNvCxnSpPr>
            <a:cxnSpLocks/>
            <a:stCxn id="1060" idx="2"/>
            <a:endCxn id="1024" idx="0"/>
          </p:cNvCxnSpPr>
          <p:nvPr/>
        </p:nvCxnSpPr>
        <p:spPr>
          <a:xfrm>
            <a:off x="13834319" y="4355733"/>
            <a:ext cx="10781" cy="709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A18D6E74-92B9-885D-BB33-8A030FDFC864}"/>
              </a:ext>
            </a:extLst>
          </p:cNvPr>
          <p:cNvSpPr txBox="1"/>
          <p:nvPr/>
        </p:nvSpPr>
        <p:spPr>
          <a:xfrm>
            <a:off x="13847492" y="4597431"/>
            <a:ext cx="1842954" cy="38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Training</a:t>
            </a:r>
          </a:p>
        </p:txBody>
      </p:sp>
      <p:cxnSp>
        <p:nvCxnSpPr>
          <p:cNvPr id="1075" name="직선 화살표 연결선 1074">
            <a:extLst>
              <a:ext uri="{FF2B5EF4-FFF2-40B4-BE49-F238E27FC236}">
                <a16:creationId xmlns:a16="http://schemas.microsoft.com/office/drawing/2014/main" id="{A74D429D-E877-1AEE-D361-932FDD39FD33}"/>
              </a:ext>
            </a:extLst>
          </p:cNvPr>
          <p:cNvCxnSpPr>
            <a:cxnSpLocks/>
            <a:endCxn id="1060" idx="0"/>
          </p:cNvCxnSpPr>
          <p:nvPr/>
        </p:nvCxnSpPr>
        <p:spPr>
          <a:xfrm>
            <a:off x="13831284" y="3188159"/>
            <a:ext cx="3035" cy="7674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6" name="TextBox 1075">
            <a:extLst>
              <a:ext uri="{FF2B5EF4-FFF2-40B4-BE49-F238E27FC236}">
                <a16:creationId xmlns:a16="http://schemas.microsoft.com/office/drawing/2014/main" id="{741918BE-30E2-F73B-D5A8-4750291BE1FE}"/>
              </a:ext>
            </a:extLst>
          </p:cNvPr>
          <p:cNvSpPr txBox="1"/>
          <p:nvPr/>
        </p:nvSpPr>
        <p:spPr>
          <a:xfrm>
            <a:off x="13847492" y="3302139"/>
            <a:ext cx="240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9009667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015021" y="5199173"/>
            <a:ext cx="6282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KoGPT2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생성 모델</a:t>
            </a:r>
          </a:p>
        </p:txBody>
      </p:sp>
    </p:spTree>
    <p:extLst>
      <p:ext uri="{BB962C8B-B14F-4D97-AF65-F5344CB8AC3E}">
        <p14:creationId xmlns:p14="http://schemas.microsoft.com/office/powerpoint/2010/main" val="82811664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1677</Words>
  <Application>Microsoft Office PowerPoint</Application>
  <PresentationFormat>사용자 지정</PresentationFormat>
  <Paragraphs>286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Calibri</vt:lpstr>
      <vt:lpstr>배달의민족 도현</vt:lpstr>
      <vt:lpstr>맑은 고딕</vt:lpstr>
      <vt:lpstr>나눔스퀘어_ac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지우 최</cp:lastModifiedBy>
  <cp:revision>61</cp:revision>
  <dcterms:created xsi:type="dcterms:W3CDTF">2024-02-10T23:43:54Z</dcterms:created>
  <dcterms:modified xsi:type="dcterms:W3CDTF">2024-08-26T09:13:17Z</dcterms:modified>
</cp:coreProperties>
</file>